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71" r:id="rId6"/>
    <p:sldId id="279" r:id="rId7"/>
    <p:sldId id="280" r:id="rId8"/>
    <p:sldId id="283" r:id="rId9"/>
    <p:sldId id="281" r:id="rId10"/>
    <p:sldId id="284" r:id="rId11"/>
    <p:sldId id="285" r:id="rId12"/>
    <p:sldId id="265" r:id="rId13"/>
    <p:sldId id="264" r:id="rId14"/>
    <p:sldId id="296" r:id="rId15"/>
    <p:sldId id="262" r:id="rId16"/>
    <p:sldId id="268" r:id="rId17"/>
    <p:sldId id="266" r:id="rId18"/>
    <p:sldId id="269" r:id="rId19"/>
    <p:sldId id="270" r:id="rId20"/>
    <p:sldId id="273" r:id="rId21"/>
    <p:sldId id="274" r:id="rId22"/>
    <p:sldId id="275" r:id="rId23"/>
    <p:sldId id="297" r:id="rId24"/>
    <p:sldId id="287" r:id="rId25"/>
    <p:sldId id="288" r:id="rId26"/>
    <p:sldId id="278" r:id="rId27"/>
    <p:sldId id="292" r:id="rId28"/>
    <p:sldId id="293" r:id="rId29"/>
    <p:sldId id="286" r:id="rId30"/>
    <p:sldId id="301" r:id="rId31"/>
    <p:sldId id="291" r:id="rId32"/>
    <p:sldId id="290" r:id="rId33"/>
    <p:sldId id="289" r:id="rId34"/>
    <p:sldId id="294" r:id="rId35"/>
    <p:sldId id="277" r:id="rId36"/>
    <p:sldId id="299" r:id="rId37"/>
    <p:sldId id="300" r:id="rId38"/>
    <p:sldId id="298" r:id="rId39"/>
    <p:sldId id="29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мков Андрей Анатольевич" initials="САА" lastIdx="0" clrIdx="0">
    <p:extLst>
      <p:ext uri="{19B8F6BF-5375-455C-9EA6-DF929625EA0E}">
        <p15:presenceInfo xmlns:p15="http://schemas.microsoft.com/office/powerpoint/2012/main" userId="S-1-5-21-665064696-757366777-1243635566-17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DEF199"/>
    <a:srgbClr val="A6A44E"/>
    <a:srgbClr val="4F7921"/>
    <a:srgbClr val="99FFCC"/>
    <a:srgbClr val="66CCFF"/>
    <a:srgbClr val="FF8B8B"/>
    <a:srgbClr val="99FF99"/>
    <a:srgbClr val="FF1919"/>
    <a:srgbClr val="002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5B426-D610-4C5F-904B-8E7E485D9E28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4AFE-C3FA-44D5-8124-C0748A83E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7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5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8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1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0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0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93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9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3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1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5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6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5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1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1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8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631711-1392-40F8-92D3-C166B788AC8A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1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gradFill>
            <a:gsLst>
              <a:gs pos="7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>
            <a:outerShdw blurRad="12700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8462" y="2132808"/>
            <a:ext cx="10674417" cy="2817125"/>
          </a:xfrm>
          <a:prstGeom prst="rect">
            <a:avLst/>
          </a:prstGeom>
          <a:gradFill rotWithShape="1">
            <a:gsLst>
              <a:gs pos="0">
                <a:srgbClr val="397B4A"/>
              </a:gs>
              <a:gs pos="100000">
                <a:srgbClr val="E5F4FF"/>
              </a:gs>
            </a:gsLst>
            <a:lin ang="5400000" scaled="0"/>
          </a:gradFill>
          <a:ln w="9525" cap="rnd" cmpd="sng" algn="ctr">
            <a:solidFill>
              <a:srgbClr val="0070C0">
                <a:alpha val="22000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«Противодействие  коррупции на государственной гражданской службе»</a:t>
            </a:r>
            <a:endParaRPr lang="ru-RU" dirty="0">
              <a:solidFill>
                <a:srgbClr val="153E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6" y="200932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33809" y="200932"/>
            <a:ext cx="100295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Управление</a:t>
            </a:r>
            <a:r>
              <a:rPr lang="en-US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Губернатора и Правительства края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по противодействию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1801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3908" y="302674"/>
            <a:ext cx="966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Коррупционные дисциплинарные правонарушения (проступки):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4065" y="706740"/>
            <a:ext cx="1044814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100" b="1" dirty="0" smtClean="0"/>
              <a:t>Это нарушения законодательных запретов, требований и ограничений, установленных для государственных служащих в целях предупреждения коррупции, которые являются основанием для применения дисциплинарных взысканий или увольнения в связи с утратой доверия.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   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345223" y="990424"/>
            <a:ext cx="9995556" cy="5816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ru-RU" sz="6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ru-RU" sz="6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normalizeH="0" baseline="0" noProof="0" dirty="0" smtClean="0">
                <a:ln w="50800"/>
                <a:uLnTx/>
                <a:uFillTx/>
                <a:latin typeface="+mn-lt"/>
                <a:ea typeface="+mn-ea"/>
                <a:cs typeface="+mn-cs"/>
              </a:rPr>
              <a:t>несоблюдение квалификационных требований, предъявляемых законодательством к лицам, замещающим (претендующим на замещение) должности государственной и муниципальной службы (ст. 12 Федерального закона от 27.07.2004 № 79-ФЗ; ст. 9 Федерального закона от 02.03.2007 № 25-ФЗ);</a:t>
            </a:r>
            <a:endParaRPr kumimoji="0" lang="ru-RU" sz="1400" b="1" i="0" u="none" strike="noStrike" kern="1200" normalizeH="0" baseline="0" noProof="0" dirty="0" smtClean="0">
              <a:ln w="50800"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normalizeH="0" baseline="0" noProof="0" dirty="0" smtClean="0">
                <a:ln w="50800"/>
                <a:uLnTx/>
                <a:uFillTx/>
                <a:latin typeface="+mn-lt"/>
                <a:ea typeface="+mn-ea"/>
                <a:cs typeface="+mn-cs"/>
              </a:rPr>
              <a:t>несоблюдение конкурсных процедур при поступлении на государственную (муниципальную) службу или при замещении другой должности государственной (муниципальной) службы (ст. 22 Федерального закона от 27.07.2004 № 79-ФЗ; следует учитывать, что ст. 17 Федерального закона от 02.03.2007 № 25-ФЗ предусматривает, что при замещении должности муниципальной службы в муниципальном образовании заключению трудового договора может предшествовать конкурс. Порядок его проведения устанавливается муниципальным правовым актом, принимаемым представительным органом муниципального образования. В связи с этим несоблюдение конкурсных процедур при замещении должности муниципальной службы возможно лишь при наличии норм в муниципальных правовых актах, предусматривающих такие процедуры);</a:t>
            </a:r>
            <a:endParaRPr kumimoji="0" lang="ru-RU" sz="1400" b="1" i="0" u="none" strike="noStrike" kern="1200" normalizeH="0" baseline="0" noProof="0" dirty="0" smtClean="0">
              <a:ln w="50800"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normalizeH="0" baseline="0" noProof="0" dirty="0" smtClean="0">
                <a:ln w="50800"/>
                <a:uLnTx/>
                <a:uFillTx/>
                <a:latin typeface="+mn-lt"/>
                <a:ea typeface="+mn-ea"/>
                <a:cs typeface="+mn-cs"/>
              </a:rPr>
              <a:t>непредставление (представление недостоверных, неполных, заведомо ложных) сведений о доходах, имуществе и обязательствах имущественного характера государственного (муниципального) служащего и о доходах, об имуществе и обязательствах имущественного характера его супруги (супруга) и несовершеннолетних детей (ст. 8 Федерального закона  от 25.12.2008 № 273-ФЗ; п. 9 ч. 1 ст. 15, ст. 20 Федерального закона от 27.07.2004 № 79-ФЗ; п. 8 ч. 1 ст. 12, ст. 15 Федерального закона от 02.03.2007 № 25-ФЗ);</a:t>
            </a:r>
          </a:p>
          <a:p>
            <a:pPr marL="285750" lvl="0" indent="-285750" defTabSz="457200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ru-RU" sz="1400" dirty="0">
                <a:ln w="50800"/>
              </a:rPr>
              <a:t>замещение должности государственной (муниципальной) службы в случае близкого родства или свойства (родители, супруги, дети, братья, сестры, а также братья, сестры, родители и дети супругов) с государственным (муниципальным) служащим, если это связано с непосредственной подчиненностью или подконтрольностью одного из них другому (п. 5 ч. 1 ст. 16 Федерального закона от 27.07.2004 № 79-ФЗ; п. 5 ч. 1 ст. 13 Федерального закона от 02.03.2007 № 25-ФЗ).</a:t>
            </a:r>
          </a:p>
          <a:p>
            <a:pPr marL="285750" lvl="0" indent="-285750" defTabSz="457200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ru-RU" sz="1400" dirty="0">
                <a:ln w="50800"/>
              </a:rPr>
              <a:t>несообщение работодателю при заключении трудового договора гражданином, замещавшим должности государственной или муниципальной службы, перечень которых устанавливается нормативными правовыми актами Российской Федерации, после увольнения с государственной или муниципальной службы в течение двух лет сведений о последнем месте службы (ч. 2 ст. 12 Федерального закона от 25.12.2008 № 273-ФЗ; ст. 641 ТК РФ);</a:t>
            </a:r>
          </a:p>
          <a:p>
            <a:pPr marL="285750" lvl="0" indent="-285750" defTabSz="457200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ru-RU" sz="1400" dirty="0">
                <a:ln w="50800"/>
              </a:rPr>
              <a:t>замещение бывшим государственным или муниципальным служащим, перечень должностей которых устанавливается нормативными правовыми актами Российской Федерации, в течение двух лет после увольнения с государственной или муниципальной службы должности в коммерческих и некоммерческих организациях, если отдельные функции государственного управления данными организациями входили в его должностные (служебные) обязанности, без согласия комиссии по соблюдению требований к служебному поведению государственных гражданских (муниципальных) служащих и урегулированию конфликта интересов (ч. 1 ст. 12 Федерального закона от 25.12.2008 № 273-ФЗ);</a:t>
            </a:r>
          </a:p>
          <a:p>
            <a:pPr marL="285750" marR="0" lvl="0" indent="-285750" algn="l" defTabSz="4572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ru-RU" sz="1400" i="0" u="none" strike="noStrike" kern="1200" normalizeH="0" baseline="0" noProof="0" dirty="0" smtClean="0">
              <a:ln w="50800"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46565343" y="2074013"/>
            <a:ext cx="79432322" cy="770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предъявляемых законодательством к лицам, замещающим (претендующим на замещение) должности государственной и муниципальной службы (ст. 12 Федерального закона от 27.07.2004 № 79-ФЗ; ст. 9 Федерального закона от 02.03.2007 № 25-ФЗ);</a:t>
            </a:r>
          </a:p>
          <a:p>
            <a:pPr marL="285750" marR="0" lvl="0" indent="-285750" algn="ctr" defTabSz="4572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несоблюдение конкурсных процедур при поступлении на государственную (муниципальную) службу или при замещении другой должности государственной (муниципальной) службы (ст. 22 Федерального закона от 27.07.2004 № 79-ФЗ; следует учитывать, что ст. 17 Федерального закона от 02.03.2007 № 25-ФЗ предусматривает, что при замещении должности муниципальной службы в муниципальном образовании заключению трудового договора может предшествовать конкурс. Порядок его проведения устанавливается муниципальным правовым актом, принимаемым представительным органом муниципального образования. В связи с этим несоблюдение конкурсных процедур при замещении должности муниципальной службы возможно лишь при наличии норм в муниципальных правовых актах, предусматривающих такие процедуры);</a:t>
            </a:r>
          </a:p>
          <a:p>
            <a:pPr marL="285750" marR="0" lvl="0" indent="-285750" algn="ctr" defTabSz="4572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непредставление (представление недостоверных, неполных, заведомо ложных) сведений о доходах, имуществе и обязательствах имущественного характера государственного (муниципального) служащего и о доходах, об имуществе и обязательствах имущественного характера его супруги (супруга) и несовершеннолетних детей (ст. 8 Федерального закона  от 25.12.2008 № 273-ФЗ; п. 9 ч. 1 ст. 15, ст. 20 Федерального закона от 27.07.2004 № 79-ФЗ; п. 8 ч. 1 ст. 12, ст. 15 Федерального закона от 02.03.2007 № 25-ФЗ);</a:t>
            </a:r>
            <a:endParaRPr lang="ru-RU" sz="1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4732" y="114937"/>
            <a:ext cx="10317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Коррупционные дисциплинарные правонарушения (проступки):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4732" y="429967"/>
            <a:ext cx="1048973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непредставление (представление недостоверных, неполных, заведомо ложных) государственным (муниципальным) служащим иных предусмотренных законодательством Российской Федерации сведений о себе и членах своей семьи (п. 9 ч. 1 ст. 15 Федерального закона от 27.07.2004 № 79-ФЗ; п. 8 ч. 1 ст. 12 Федерального закона от 02.03.2007 № 25-ФЗ);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err="1"/>
              <a:t>непроведение</a:t>
            </a:r>
            <a:r>
              <a:rPr lang="ru-RU" sz="1400" dirty="0"/>
              <a:t> проверки достоверности и полноты сведений о доходах, об имуществе и обязательствах имущественного характера государственного или муниципального служащего и членов его семьи, а также иных представляемых сведений (ч. 6 ст. 8 Федерального закона от 25.12.2008 № 273-ФЗ; ч. 6 ст. 20 Федерального закона от 27.07.2004 № 79-ФЗ; ч. 4 ст. 16 Федерального закона от 02.03.2007 № 25-ФЗ);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err="1"/>
              <a:t>неуведомление</a:t>
            </a:r>
            <a:r>
              <a:rPr lang="ru-RU" sz="1400" dirty="0"/>
              <a:t> государственным или муниципальным служащим представителя нанимателя (работодателя), органов прокуратуры или других государственных органов о случаях обращения к нему каких-либо лиц в целях склонения его к совершению коррупционных правонарушений (ст. 9 Федерального закона от 25.12.2008 № 273-ФЗ</a:t>
            </a:r>
            <a:r>
              <a:rPr lang="ru-RU" sz="1400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непринятие государственным или муниципальным служащим мер по предотвращению возникшего или могущего возникнуть конфликта интересов, а равно </a:t>
            </a:r>
            <a:r>
              <a:rPr lang="ru-RU" sz="1400" dirty="0" err="1"/>
              <a:t>неуведомление</a:t>
            </a:r>
            <a:r>
              <a:rPr lang="ru-RU" sz="1400" dirty="0"/>
              <a:t> представителя нанимателя (непосредственного начальника) о возникшем конфликте интересов либо о наличии личной заинтересованности, которая может привести к конфликту интересов (ст. 11 Федерального закона от 25.12.2008 № 273-ФЗ; п. 12 ч. 1 ст. 15 Федерального закона от 27.07.2004 № 79-ФЗ; п. 11 ч. 1 ст. 12 Федерального закона от 02.03.2007 № 25-ФЗ);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непринятие представителем нанимателя мер по предотвращению или урегулированию конфликта интересов, если ему стало известно о возникновении у государственного или муниципального служащего личной заинтересованности, которая приводит или может привести к конфликту интересов (ч. 3 ст. 11 Федерального закона от 25.12.2008 № 273-ФЗ; ч. 4 ст. 19 Федерального закона от 27.07.2004 № 79-ФЗ; ч. 3 ст. 14.1 Федерального закона от 02.03.2007 № 25-ФЗ);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владение (приобретение) государственным или муниципальным служащим ценными бумагами, акциями (долями участия, паями в уставных (складочных) капиталах организаций), а равно непринятие мер к передаче принадлежащих ему указанных активов в доверительное управление в соответствии с законодательством Российской Федерации в целях предотвращения конфликта интересов (ч. 6 ст. 11 Федерального закона от 25.12.2008 № 273-ФЗ; п. 4 ч. 1 и ч. 2 ст. 17 Федерального закона от 27.07.2004 № 79-ФЗ; ч. 2.1 ст. 14 Федерального закона от 02.03.2007 № 25-ФЗ);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65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7023" y="357695"/>
            <a:ext cx="108185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замещение должности государственной (муниципальной) службы в случае близкого родства или свойства (родители, супруги, дети, братья, сестры, а также братья, сестры, родители и дети супругов) с государственным (муниципальным) служащим, если это связано с непосредственной подчиненностью или подконтрольностью одного из них другому (п. 5 ч. 1 ст. 16 Федерального закона от 27.07.2004 № 79-ФЗ; п. 5 ч. 1 ст. 13 Федерального закона от 02.03.2007 № 25-ФЗ).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несообщение работодателю при заключении трудового договора гражданином, замещавшим должности государственной или муниципальной службы, перечень которых устанавливается нормативными правовыми актами Российской Федерации, после увольнения с государственной или муниципальной службы в течение двух лет сведений о последнем месте службы (ч. 2 ст. 12 Федерального закона от 25.12.2008 № 273-ФЗ; ст. 641 ТК РФ);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замещение бывшим государственным или муниципальным служащим, перечень должностей которых устанавливается нормативными правовыми актами Российской Федерации, в течение двух лет после увольнения с государственной или муниципальной службы должности в коммерческих и некоммерческих организациях, если отдельные функции государственного управления данными организациями входили в его должностные (служебные) обязанности, без согласия комиссии по соблюдению требований к служебному поведению государственных гражданских (муниципальных) служащих и урегулированию конфликта интересов (ч. 1 ст. 12 Федерального закона от 25.12.2008 № 273-ФЗ);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0362" y="11493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Коррупционные дисциплинарные правонарушения (проступки):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7024" y="3776356"/>
            <a:ext cx="1092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незаконное создание (содействие созданию) в органах государственной власти и местного самоуправления структур политических партий, других общественных и религиозных объединений (п. 14 ч. 1 ст. 17 Федерального закона от 27.07.2004 № 79-ФЗ; п. 13 ч. 1 ст. 14 Федерального закона от 02.03.2007 № 25-ФЗ);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незаконное вхождение в состав органов управления, попечительских или наблюдательных советов, иных органов и структурных подразделений иностранных некоммерческих неправительственных организаций (п. 16 ч. 1 ст. 17 Федерального закона от 27.07.2004 № 79-ФЗ; п. 15 ч. 1 ст. 14 Федерального закона от 02.03.2007 № 25-ФЗ);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занятие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за исключением установленных законом случаев (п. 17 ч. 1 ст. 17 Федерального закона от 27.07.2004 № 79-ФЗ; п. 16 ч. 1 ст. 14 Федерального закона от 02.03.2007 № 25-ФЗ);</a:t>
            </a:r>
            <a:endParaRPr lang="en-US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несоблюдение запрета открывать и иметь счета (вклады), хранить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(п. 3 ст. 7.1 Федерального закона от 25.12.2008 № 273-ФЗ; ст. 2 Федерального закона от 07.05.2013 № 79-ФЗ</a:t>
            </a:r>
            <a:r>
              <a:rPr lang="ru-RU" sz="1400" dirty="0" smtClean="0"/>
              <a:t>);</a:t>
            </a:r>
            <a:endParaRPr lang="ru-RU" sz="1400" dirty="0"/>
          </a:p>
          <a:p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2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2038" y="1481199"/>
            <a:ext cx="110138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несоблюдение запрета заниматься предпринимательской деятельностью лично или через доверенных лиц, участвовать в управлении коммерческой организацией или в управлении некоммерческой организацией (за исключением участия в управлении политической партией; участия в съезде (конференции) или общем собрании иной общественной организации, жилищного, жилищно-строительного, гаражного кооперативов, садоводческого, огороднического, дачного потребительских кооперативов, товарищества собственников недвижимости; участия на безвозмездной основе в управлении указанными некоммерческими организациями (кроме политической партии) в качестве единоличного исполнительного органа или вхождения в состав их коллегиальных органов управления с разрешения представителя нанимателя в порядке, установленном нормативным правовым актом государственного органа), кроме случаев, предусмотренных федеральными законами, и случаев, если участие в управлении организацией осуществляется в соответствии с законодательством Российской Федерации от имени государственного </a:t>
            </a:r>
            <a:r>
              <a:rPr lang="ru-RU" sz="1600" dirty="0" smtClean="0"/>
              <a:t>органа (</a:t>
            </a:r>
            <a:r>
              <a:rPr lang="ru-RU" sz="1600" dirty="0"/>
              <a:t>статья 17 ч.1 п. 3 в Федерального закона от 07.05.2013 № </a:t>
            </a:r>
            <a:r>
              <a:rPr lang="ru-RU" sz="1600" dirty="0" smtClean="0"/>
              <a:t>79-ФЗ).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3472" y="101195"/>
            <a:ext cx="8453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Коррупционные дисциплинарные правонарушения (проступки):</a:t>
            </a:r>
          </a:p>
        </p:txBody>
      </p:sp>
    </p:spTree>
    <p:extLst>
      <p:ext uri="{BB962C8B-B14F-4D97-AF65-F5344CB8AC3E}">
        <p14:creationId xmlns:p14="http://schemas.microsoft.com/office/powerpoint/2010/main" val="3331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453" y="117258"/>
            <a:ext cx="1099867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Виды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rgbClr val="FF8B8B"/>
                </a:solidFill>
              </a:rPr>
              <a:t>дисциплинарных взысканий </a:t>
            </a:r>
            <a:r>
              <a:rPr lang="ru-RU" sz="1600" dirty="0"/>
              <a:t>за </a:t>
            </a:r>
            <a:r>
              <a:rPr lang="ru-RU" sz="1600" dirty="0" smtClean="0"/>
              <a:t>коррупцию: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/>
              <a:t>	</a:t>
            </a:r>
            <a:r>
              <a:rPr lang="ru-RU" sz="1600" dirty="0" smtClean="0"/>
              <a:t>За </a:t>
            </a:r>
            <a:r>
              <a:rPr lang="ru-RU" sz="1600" dirty="0"/>
              <a:t>несоблюдение государственным гражданским служащим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 Федеральным законом от 25 декабря 2008 года № 273-ФЗ «О противодействии коррупции» и другими федеральными законами, налагаются следующие взыскания:</a:t>
            </a:r>
          </a:p>
          <a:p>
            <a:pPr algn="ctr"/>
            <a:endParaRPr lang="ru-RU" sz="1600" dirty="0"/>
          </a:p>
          <a:p>
            <a:r>
              <a:rPr lang="ru-RU" sz="1600" dirty="0"/>
              <a:t>1) замечание;</a:t>
            </a:r>
          </a:p>
          <a:p>
            <a:r>
              <a:rPr lang="ru-RU" sz="1600" dirty="0"/>
              <a:t>2) выговор;</a:t>
            </a:r>
          </a:p>
          <a:p>
            <a:r>
              <a:rPr lang="ru-RU" sz="1600" dirty="0"/>
              <a:t>3) предупреждение о неполном должностном соответствии;</a:t>
            </a:r>
          </a:p>
          <a:p>
            <a:r>
              <a:rPr lang="ru-RU" sz="1600" dirty="0"/>
              <a:t>4) </a:t>
            </a:r>
            <a:r>
              <a:rPr lang="ru-RU" sz="1600" dirty="0" smtClean="0"/>
              <a:t>увольнение </a:t>
            </a:r>
            <a:r>
              <a:rPr lang="ru-RU" sz="1600" dirty="0"/>
              <a:t>в связи с утратой </a:t>
            </a:r>
            <a:r>
              <a:rPr lang="ru-RU" sz="1600" dirty="0" smtClean="0"/>
              <a:t>доверия (с внесением сведений в реестр лиц, уволенных  в связи с утратой доверия).</a:t>
            </a:r>
            <a:endParaRPr lang="ru-RU" sz="1600" dirty="0"/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87" y="4251486"/>
            <a:ext cx="4373592" cy="2565280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13401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064369" y="299603"/>
            <a:ext cx="22885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Увольнение в связи с утратой доверия </a:t>
            </a:r>
          </a:p>
          <a:p>
            <a:pPr algn="ctr"/>
            <a:r>
              <a:rPr lang="ru-RU" sz="2400" b="1" dirty="0" smtClean="0"/>
              <a:t>по результатам рассмотрения</a:t>
            </a:r>
          </a:p>
          <a:p>
            <a:pPr algn="ctr"/>
            <a:r>
              <a:rPr lang="ru-RU" sz="2400" b="1" dirty="0" smtClean="0"/>
              <a:t> актов прокурорского реагирования (в Российской Федерации):</a:t>
            </a:r>
          </a:p>
          <a:p>
            <a:pPr algn="ctr"/>
            <a:endParaRPr lang="ru-RU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62" y="2396639"/>
            <a:ext cx="439615" cy="423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886" y="2396637"/>
            <a:ext cx="439615" cy="4237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61" y="2809693"/>
            <a:ext cx="439615" cy="4237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885" y="2809691"/>
            <a:ext cx="439615" cy="4237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60" y="3212032"/>
            <a:ext cx="439615" cy="4237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336" y="3220899"/>
            <a:ext cx="439615" cy="42376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613" y="3634877"/>
            <a:ext cx="439615" cy="4237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238" y="3625086"/>
            <a:ext cx="439615" cy="4237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60" y="4053751"/>
            <a:ext cx="439615" cy="4237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237" y="4048855"/>
            <a:ext cx="439615" cy="423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7242" y="460270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2016 г.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31305" y="1588019"/>
            <a:ext cx="1418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383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10" y="2357460"/>
            <a:ext cx="557648" cy="4629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471027" y="462291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 г.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349719" y="1598605"/>
            <a:ext cx="1852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1251</a:t>
            </a:r>
            <a:endParaRPr lang="ru-RU" sz="4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447" y="2396638"/>
            <a:ext cx="737301" cy="42376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566888" y="463602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2018 г.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349856" y="1630985"/>
            <a:ext cx="1852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1303</a:t>
            </a:r>
            <a:endParaRPr lang="ru-RU" sz="4400" b="1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49" y="2351336"/>
            <a:ext cx="439615" cy="42376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9031010" y="463786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2019 г.</a:t>
            </a:r>
            <a:endParaRPr lang="ru-RU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823592" y="1607459"/>
            <a:ext cx="1852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1150</a:t>
            </a:r>
            <a:endParaRPr lang="ru-RU" sz="4400" b="1" dirty="0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51" y="2358049"/>
            <a:ext cx="557648" cy="46294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572" y="2817436"/>
            <a:ext cx="557648" cy="462948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02" y="4173072"/>
            <a:ext cx="557648" cy="46294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13" y="3724222"/>
            <a:ext cx="557648" cy="46294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13" y="3261406"/>
            <a:ext cx="557648" cy="46294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10" y="2809590"/>
            <a:ext cx="557648" cy="46294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785" y="4174913"/>
            <a:ext cx="557648" cy="46294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806" y="3716145"/>
            <a:ext cx="557648" cy="46294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785" y="3272813"/>
            <a:ext cx="557648" cy="46294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085" y="2396637"/>
            <a:ext cx="723010" cy="42376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930" y="2400426"/>
            <a:ext cx="721467" cy="42376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58" y="2817436"/>
            <a:ext cx="729364" cy="42376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622" y="2817436"/>
            <a:ext cx="737302" cy="423769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157" y="2812798"/>
            <a:ext cx="737302" cy="423769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168" y="3238219"/>
            <a:ext cx="737302" cy="423769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622" y="3232777"/>
            <a:ext cx="750234" cy="42376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834" y="3220900"/>
            <a:ext cx="737302" cy="445018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834" y="3651908"/>
            <a:ext cx="737302" cy="42376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622" y="3657010"/>
            <a:ext cx="737302" cy="423769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447" y="3661321"/>
            <a:ext cx="737302" cy="42376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339" y="4081437"/>
            <a:ext cx="737302" cy="423769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983" y="4078451"/>
            <a:ext cx="737302" cy="423769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095" y="4076525"/>
            <a:ext cx="737302" cy="42376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48" y="2771759"/>
            <a:ext cx="439615" cy="423769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925" y="3200371"/>
            <a:ext cx="439615" cy="42376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602" y="3622066"/>
            <a:ext cx="439615" cy="42376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16" y="2349663"/>
            <a:ext cx="439615" cy="42376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14" y="3194637"/>
            <a:ext cx="439615" cy="423769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053" y="3621029"/>
            <a:ext cx="439615" cy="42376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15" y="2769284"/>
            <a:ext cx="439615" cy="423769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601" y="4043761"/>
            <a:ext cx="439615" cy="423769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729" y="4037938"/>
            <a:ext cx="439615" cy="423769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154" y="2353959"/>
            <a:ext cx="439615" cy="42376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344" y="2767219"/>
            <a:ext cx="439615" cy="423769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154" y="3189661"/>
            <a:ext cx="439615" cy="423769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154" y="3617599"/>
            <a:ext cx="439615" cy="423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" y="3665918"/>
            <a:ext cx="2854956" cy="3028517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146" y="2326890"/>
            <a:ext cx="439615" cy="42376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927" y="2326889"/>
            <a:ext cx="439615" cy="42376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30" y="2691295"/>
            <a:ext cx="439615" cy="42376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346" y="2691294"/>
            <a:ext cx="439615" cy="42376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761" y="3538833"/>
            <a:ext cx="439615" cy="42376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617" y="3115064"/>
            <a:ext cx="439615" cy="42376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154" y="4043760"/>
            <a:ext cx="439615" cy="42376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617" y="3538833"/>
            <a:ext cx="439615" cy="42376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22" y="3115064"/>
            <a:ext cx="439615" cy="42376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707" y="3962602"/>
            <a:ext cx="439615" cy="42376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931" y="3968555"/>
            <a:ext cx="439615" cy="423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2410" y="4603533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2020 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98993" y="1598604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350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095" y="221622"/>
            <a:ext cx="106879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"Типовой кодекс этики и служебного поведения государственных служащих Российской Федерации и муниципальных служащих" (одобрен решением президиума Совета при Президенте </a:t>
            </a:r>
            <a:r>
              <a:rPr lang="ru-RU" dirty="0" smtClean="0"/>
              <a:t>Российской Федерации </a:t>
            </a:r>
            <a:r>
              <a:rPr lang="ru-RU" dirty="0"/>
              <a:t>по противодействию коррупции от 23 декабря 2010 г. (протокол N 21</a:t>
            </a:r>
            <a:r>
              <a:rPr lang="ru-RU" dirty="0" smtClean="0"/>
              <a:t>))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Кодекс представляет собой свод общих принципов профессиональной служебной этики и основных правил служебного поведения, которыми должны руководствоваться государственные гражданские служащие Федеральной службы независимо от замещаемой ими должности.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724" y="2760664"/>
            <a:ext cx="114374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ГОСУДАРСТВЕННЫЕ ГРАЖДАНСКИЕ СЛУЖАЩИЕ СОЗНАВАЯ ОТВЕТСТВЕННОСТЬ ПЕРЕД ГОСУДАРСТВОМ, ОБЩЕСТВОМ И ГРАЖДАНАМИ, ПРИЗВАНЫ:</a:t>
            </a:r>
          </a:p>
          <a:p>
            <a:r>
              <a:rPr lang="ru-RU" dirty="0" smtClean="0"/>
              <a:t>а</a:t>
            </a:r>
            <a:r>
              <a:rPr lang="ru-RU" dirty="0"/>
              <a:t>) исполнять должностные обязанности добросовестно и на высоком профессиональном уровне в целях обеспечения эффективной работы Федеральной службы;</a:t>
            </a:r>
          </a:p>
          <a:p>
            <a:r>
              <a:rPr lang="ru-RU" dirty="0"/>
              <a:t>б) исходить из того, что признание, соблюдение и защита прав и свобод человека и гражданина определяют основной смысл и содержание деятельности как Федеральной службы так и государственных служащих;</a:t>
            </a:r>
          </a:p>
          <a:p>
            <a:r>
              <a:rPr lang="ru-RU" dirty="0"/>
              <a:t>в) осуществлять свою деятельность в пределах полномочий Федеральной службы </a:t>
            </a:r>
          </a:p>
          <a:p>
            <a:r>
              <a:rPr lang="ru-RU" dirty="0"/>
              <a:t>г) не оказывать предпочтения каким-либо профессиональным или социальным группам и организациям, быть независимыми от влияния отдельных граждан, профессиональных или социальных групп и организаций;</a:t>
            </a:r>
          </a:p>
          <a:p>
            <a:r>
              <a:rPr lang="ru-RU" dirty="0"/>
              <a:t>И так далее…..</a:t>
            </a:r>
          </a:p>
        </p:txBody>
      </p:sp>
    </p:spTree>
    <p:extLst>
      <p:ext uri="{BB962C8B-B14F-4D97-AF65-F5344CB8AC3E}">
        <p14:creationId xmlns:p14="http://schemas.microsoft.com/office/powerpoint/2010/main" val="38313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6266" y="343174"/>
            <a:ext cx="1039706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ПРАВОВЫЕ ОСНОВЫ ЭТИКИ И СЛУЖЕБНОГО ПОВЕДЕНИЯ ГОСУДАРСТВЕННЫХ ГРАЖДАНСКИХ СЛУЖАЩИХ </a:t>
            </a:r>
            <a:r>
              <a:rPr lang="ru-RU" dirty="0" smtClean="0"/>
              <a:t>:</a:t>
            </a:r>
            <a:endParaRPr lang="ru-RU" dirty="0"/>
          </a:p>
          <a:p>
            <a:pPr algn="ctr"/>
            <a:endParaRPr lang="ru-RU" dirty="0"/>
          </a:p>
          <a:p>
            <a:pPr algn="ctr">
              <a:lnSpc>
                <a:spcPts val="2160"/>
              </a:lnSpc>
            </a:pPr>
            <a:r>
              <a:rPr lang="ru-RU" b="1" dirty="0"/>
              <a:t>Постановление Губернатора Хабаровского края от </a:t>
            </a:r>
            <a:r>
              <a:rPr lang="ru-RU" b="1" dirty="0" smtClean="0"/>
              <a:t>25 марта 2011 г. № </a:t>
            </a:r>
            <a:r>
              <a:rPr lang="ru-RU" b="1" dirty="0"/>
              <a:t>29 </a:t>
            </a:r>
            <a:r>
              <a:rPr lang="ru-RU" b="1" dirty="0" smtClean="0"/>
              <a:t>"</a:t>
            </a:r>
            <a:r>
              <a:rPr lang="ru-RU" b="1" dirty="0"/>
              <a:t>Об утверждении Кодекса этики и служебного поведения государственных гражданских служащих органов исполнительной власти Хабаровского края"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275" y="2320506"/>
            <a:ext cx="12036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Федеральный закон № 58-ФЗ </a:t>
            </a:r>
            <a:r>
              <a:rPr lang="ru-RU" dirty="0"/>
              <a:t>от 27 мая 2003 г. «О системе государственной службы Российской Федерации» (ст. 16). </a:t>
            </a:r>
          </a:p>
          <a:p>
            <a:pPr algn="just"/>
            <a:r>
              <a:rPr lang="ru-RU" dirty="0"/>
              <a:t>Создание главного субъекта управления - государственная служба; системы государственной службы на федеральном уровне и уровне субъектов РФ в целях координации деятельности государственных органов, осуществления вневедомственного контроля за соблюдением в государственных органах законов и нормативных актов о государственной службе.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861" y="4128826"/>
            <a:ext cx="11628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Федеральный закон </a:t>
            </a:r>
            <a:r>
              <a:rPr lang="ru-RU" dirty="0"/>
              <a:t>№79-ФЗ от 27 июля 2004 «О государственной гражданской службе РФ». </a:t>
            </a:r>
          </a:p>
          <a:p>
            <a:pPr algn="just"/>
            <a:r>
              <a:rPr lang="ru-RU" dirty="0"/>
              <a:t>Данный закон предусмотрел механизм нравственного оздоровления государственных служащих – создание комиссий по соблюдению требований к служебному поведению гражданских служащих и урегулированию конфликта интересов (п.5 ст.19). Позже Указ Президента </a:t>
            </a:r>
            <a:r>
              <a:rPr lang="ru-RU" dirty="0" smtClean="0"/>
              <a:t>Российской Федерации </a:t>
            </a:r>
            <a:r>
              <a:rPr lang="ru-RU" dirty="0"/>
              <a:t>от 3 марта 2007 г. №269 определил создание таких комиссий в государственных органах (утратил силу). Указ Президента </a:t>
            </a:r>
            <a:r>
              <a:rPr lang="ru-RU" dirty="0" smtClean="0"/>
              <a:t>Российской Федерации </a:t>
            </a:r>
            <a:r>
              <a:rPr lang="ru-RU" dirty="0"/>
              <a:t>от 1 июля 2010 г. №821 утвердил новое положение о комиссиях по соблюдению требований к служебному поведению гражданских служащих и урегулированию конфликта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29162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782" y="41337"/>
            <a:ext cx="10417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СЛУЖЕБНОМ ПОВЕДЕНИИ ГОСУДАРСТВЕННЫЙ ГРАЖДАНСКИЙ СЛУЖАЩИЙ ВОЗДЕРЖИВАЕТСЯ ОТ:</a:t>
            </a: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а) любого вида высказываний и действий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предпочтений;</a:t>
            </a:r>
          </a:p>
          <a:p>
            <a:pPr algn="just"/>
            <a:r>
              <a:rPr lang="ru-RU" dirty="0" smtClean="0"/>
              <a:t>б) грубости, проявлений пренебрежительного тона, заносчивости, предвзятых замечаний, предъявления неправомерных, незаслуженных обвинений;</a:t>
            </a:r>
          </a:p>
          <a:p>
            <a:pPr algn="just"/>
            <a:r>
              <a:rPr lang="ru-RU" dirty="0" smtClean="0"/>
              <a:t>в) угроз, оскорбительных выражений или реплик, действий, препятствующих нормальному общению или провоцирующих противоправное поведение;</a:t>
            </a:r>
          </a:p>
          <a:p>
            <a:pPr algn="just"/>
            <a:r>
              <a:rPr lang="ru-RU" dirty="0" smtClean="0"/>
              <a:t>г) курения во время служебных совещаний, бесед…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788" y="3575048"/>
            <a:ext cx="108846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ОТВЕТСТВЕННОСТЬ ЗА НАРУШЕНИЕ ПОЛОЖЕНИЙ </a:t>
            </a:r>
            <a:r>
              <a:rPr lang="ru-RU" dirty="0" smtClean="0"/>
              <a:t>КОДЕКСА:</a:t>
            </a:r>
          </a:p>
          <a:p>
            <a:pPr algn="just"/>
            <a:r>
              <a:rPr lang="ru-RU" dirty="0" smtClean="0"/>
              <a:t>Нарушение </a:t>
            </a:r>
            <a:r>
              <a:rPr lang="ru-RU" dirty="0"/>
              <a:t>государственным служащим положений Кодекса подлежит рассмотрению на заседании комиссии </a:t>
            </a:r>
            <a:r>
              <a:rPr lang="ru-RU" dirty="0" smtClean="0"/>
              <a:t>по </a:t>
            </a:r>
            <a:r>
              <a:rPr lang="ru-RU" dirty="0"/>
              <a:t>соблюдению требований к служебному поведению государственных гражданских служащих Хабаровского края и урегулированию </a:t>
            </a:r>
            <a:r>
              <a:rPr lang="ru-RU" dirty="0" smtClean="0"/>
              <a:t>конфликта, </a:t>
            </a:r>
            <a:r>
              <a:rPr lang="ru-RU" dirty="0"/>
              <a:t>образованной в соответствии с Постановление Губернатора Хабаровского края от </a:t>
            </a:r>
            <a:r>
              <a:rPr lang="ru-RU" dirty="0" smtClean="0"/>
              <a:t>19 августа 2010 г. № 104, </a:t>
            </a:r>
            <a:r>
              <a:rPr lang="ru-RU" dirty="0"/>
              <a:t>а в случаях, предусмотренных федеральными законами, нарушение положений Кодекса влечет применение к государственному служащему мер юридической ответственности.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Соблюдение </a:t>
            </a:r>
            <a:r>
              <a:rPr lang="ru-RU" dirty="0"/>
              <a:t>государственными служащими положений Кодекса учитывается при проведении аттестаций, формировании кадрового резерва для выдвижения на вышестоящие должности, а также при наложении дисциплинарных взысканий.</a:t>
            </a:r>
          </a:p>
        </p:txBody>
      </p:sp>
    </p:spTree>
    <p:extLst>
      <p:ext uri="{BB962C8B-B14F-4D97-AF65-F5344CB8AC3E}">
        <p14:creationId xmlns:p14="http://schemas.microsoft.com/office/powerpoint/2010/main" val="23133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861" y="4828550"/>
            <a:ext cx="6359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</a:endParaRPr>
          </a:p>
          <a:p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523" y="53359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800" dirty="0">
              <a:solidFill>
                <a:srgbClr val="000000"/>
              </a:solidFill>
            </a:endParaRPr>
          </a:p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4161" y="114937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Обязанности, связанные с государственной гражданской </a:t>
            </a:r>
          </a:p>
          <a:p>
            <a:pPr algn="ctr"/>
            <a:r>
              <a:rPr lang="ru-RU" dirty="0" smtClean="0"/>
              <a:t>службой (ст. 15 Федерального закона от 27 января 2004 г. № 79):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62" y="3525716"/>
            <a:ext cx="2571750" cy="3429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63324"/>
              </p:ext>
            </p:extLst>
          </p:nvPr>
        </p:nvGraphicFramePr>
        <p:xfrm>
          <a:off x="1769487" y="1846384"/>
          <a:ext cx="701151" cy="4325816"/>
        </p:xfrm>
        <a:graphic>
          <a:graphicData uri="http://schemas.openxmlformats.org/drawingml/2006/table">
            <a:tbl>
              <a:tblPr/>
              <a:tblGrid>
                <a:gridCol w="701151"/>
              </a:tblGrid>
              <a:tr h="4325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32621"/>
              </p:ext>
            </p:extLst>
          </p:nvPr>
        </p:nvGraphicFramePr>
        <p:xfrm>
          <a:off x="3273852" y="1063565"/>
          <a:ext cx="3165230" cy="835269"/>
        </p:xfrm>
        <a:graphic>
          <a:graphicData uri="http://schemas.openxmlformats.org/drawingml/2006/table">
            <a:tbl>
              <a:tblPr/>
              <a:tblGrid>
                <a:gridCol w="3165230"/>
              </a:tblGrid>
              <a:tr h="8352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Осуществлять профессиональную и служебную деятельность: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2304"/>
              </p:ext>
            </p:extLst>
          </p:nvPr>
        </p:nvGraphicFramePr>
        <p:xfrm>
          <a:off x="3271028" y="2171700"/>
          <a:ext cx="3182815" cy="944880"/>
        </p:xfrm>
        <a:graphic>
          <a:graphicData uri="http://schemas.openxmlformats.org/drawingml/2006/table">
            <a:tbl>
              <a:tblPr/>
              <a:tblGrid>
                <a:gridCol w="3182815"/>
              </a:tblGrid>
              <a:tr h="8880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оказывать предпочтения</a:t>
                      </a:r>
                      <a:r>
                        <a:rPr lang="ru-RU" sz="1400" baseline="0" dirty="0" smtClean="0"/>
                        <a:t> каким либо объединениям, группам, организациям, гражданам;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34607"/>
              </p:ext>
            </p:extLst>
          </p:nvPr>
        </p:nvGraphicFramePr>
        <p:xfrm>
          <a:off x="3261946" y="3305906"/>
          <a:ext cx="3191897" cy="1158240"/>
        </p:xfrm>
        <a:graphic>
          <a:graphicData uri="http://schemas.openxmlformats.org/drawingml/2006/table">
            <a:tbl>
              <a:tblPr/>
              <a:tblGrid>
                <a:gridCol w="3191897"/>
              </a:tblGrid>
              <a:tr h="931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Соблюдать ограничения,</a:t>
                      </a:r>
                      <a:r>
                        <a:rPr lang="ru-RU" sz="1400" baseline="0" dirty="0" smtClean="0"/>
                        <a:t> заперты и требования, установленные Федеральным законом № 79 и другими нормативными актами;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35193"/>
              </p:ext>
            </p:extLst>
          </p:nvPr>
        </p:nvGraphicFramePr>
        <p:xfrm>
          <a:off x="3273851" y="4651850"/>
          <a:ext cx="3179992" cy="854662"/>
        </p:xfrm>
        <a:graphic>
          <a:graphicData uri="http://schemas.openxmlformats.org/drawingml/2006/table">
            <a:tbl>
              <a:tblPr/>
              <a:tblGrid>
                <a:gridCol w="3179992"/>
              </a:tblGrid>
              <a:tr h="8546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совершать поступки порочащие честь и достоинство;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05040"/>
              </p:ext>
            </p:extLst>
          </p:nvPr>
        </p:nvGraphicFramePr>
        <p:xfrm>
          <a:off x="3273852" y="5714598"/>
          <a:ext cx="3159005" cy="860375"/>
        </p:xfrm>
        <a:graphic>
          <a:graphicData uri="http://schemas.openxmlformats.org/drawingml/2006/table">
            <a:tbl>
              <a:tblPr/>
              <a:tblGrid>
                <a:gridCol w="3159005"/>
              </a:tblGrid>
              <a:tr h="8603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Информировать руководство: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79321" y="3355390"/>
            <a:ext cx="461665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dirty="0" smtClean="0"/>
              <a:t>Обязанности: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83875" y="1481199"/>
            <a:ext cx="35169" cy="4708585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1"/>
          </p:cNvCxnSpPr>
          <p:nvPr/>
        </p:nvCxnSpPr>
        <p:spPr>
          <a:xfrm>
            <a:off x="2883875" y="1481199"/>
            <a:ext cx="389977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10253" y="2708031"/>
            <a:ext cx="334270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27838" y="3835492"/>
            <a:ext cx="316685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927838" y="4997827"/>
            <a:ext cx="316685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27838" y="6202703"/>
            <a:ext cx="316685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88223" y="3835492"/>
            <a:ext cx="413236" cy="0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90066"/>
              </p:ext>
            </p:extLst>
          </p:nvPr>
        </p:nvGraphicFramePr>
        <p:xfrm>
          <a:off x="6954715" y="818113"/>
          <a:ext cx="4941815" cy="589085"/>
        </p:xfrm>
        <a:graphic>
          <a:graphicData uri="http://schemas.openxmlformats.org/drawingml/2006/table">
            <a:tbl>
              <a:tblPr/>
              <a:tblGrid>
                <a:gridCol w="4941815"/>
              </a:tblGrid>
              <a:tr h="589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добросовестно, на высоком</a:t>
                      </a:r>
                      <a:r>
                        <a:rPr lang="ru-RU" sz="1400" baseline="0" dirty="0" smtClean="0"/>
                        <a:t> профессиональном уровне;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79749"/>
              </p:ext>
            </p:extLst>
          </p:nvPr>
        </p:nvGraphicFramePr>
        <p:xfrm>
          <a:off x="6969968" y="1481200"/>
          <a:ext cx="4935894" cy="518160"/>
        </p:xfrm>
        <a:graphic>
          <a:graphicData uri="http://schemas.openxmlformats.org/drawingml/2006/table">
            <a:tbl>
              <a:tblPr/>
              <a:tblGrid>
                <a:gridCol w="4935894"/>
              </a:tblGrid>
              <a:tr h="4555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рамках установленных</a:t>
                      </a:r>
                      <a:r>
                        <a:rPr lang="ru-RU" sz="1400" baseline="0" dirty="0" smtClean="0"/>
                        <a:t> законодательством Российской Федерации;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4" name="Прямая соединительная линия 43"/>
          <p:cNvCxnSpPr/>
          <p:nvPr/>
        </p:nvCxnSpPr>
        <p:spPr>
          <a:xfrm>
            <a:off x="6671385" y="1112655"/>
            <a:ext cx="0" cy="1285314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453843" y="1642188"/>
            <a:ext cx="500872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673291" y="1101012"/>
            <a:ext cx="292660" cy="11643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671385" y="2397968"/>
            <a:ext cx="314319" cy="1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Таблица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58262"/>
              </p:ext>
            </p:extLst>
          </p:nvPr>
        </p:nvGraphicFramePr>
        <p:xfrm>
          <a:off x="6985705" y="2202024"/>
          <a:ext cx="4901496" cy="731520"/>
        </p:xfrm>
        <a:graphic>
          <a:graphicData uri="http://schemas.openxmlformats.org/drawingml/2006/table">
            <a:tbl>
              <a:tblPr/>
              <a:tblGrid>
                <a:gridCol w="4901496"/>
              </a:tblGrid>
              <a:tr h="541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проявляя корректность в обращении с гражданами,</a:t>
                      </a:r>
                      <a:r>
                        <a:rPr lang="ru-RU" sz="1400" baseline="0" dirty="0" smtClean="0"/>
                        <a:t> уважение к нравственным обычаям и традициям народов Российской Федерации.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29" name="Таблица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24785"/>
              </p:ext>
            </p:extLst>
          </p:nvPr>
        </p:nvGraphicFramePr>
        <p:xfrm>
          <a:off x="6995446" y="3021690"/>
          <a:ext cx="3586972" cy="731520"/>
        </p:xfrm>
        <a:graphic>
          <a:graphicData uri="http://schemas.openxmlformats.org/drawingml/2006/table">
            <a:tbl>
              <a:tblPr/>
              <a:tblGrid>
                <a:gridCol w="3586972"/>
              </a:tblGrid>
              <a:tr h="727788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 выходе из гражданства Российской Федерации (приобретении иного гражданства);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33" name="Таблица 10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85846"/>
              </p:ext>
            </p:extLst>
          </p:nvPr>
        </p:nvGraphicFramePr>
        <p:xfrm>
          <a:off x="6985704" y="3868616"/>
          <a:ext cx="3598207" cy="1005840"/>
        </p:xfrm>
        <a:graphic>
          <a:graphicData uri="http://schemas.openxmlformats.org/drawingml/2006/table">
            <a:tbl>
              <a:tblPr/>
              <a:tblGrid>
                <a:gridCol w="3598207"/>
              </a:tblGrid>
              <a:tr h="6718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 получении подарка, в связи с протокольными мероприятиями, со служебными командиров нами, с дальнейшей передачей его уполномоченному</a:t>
                      </a:r>
                      <a:r>
                        <a:rPr lang="ru-RU" sz="1200" baseline="0" dirty="0" smtClean="0"/>
                        <a:t> лицу по акту – передачи;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34" name="Таблица 10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22477"/>
              </p:ext>
            </p:extLst>
          </p:nvPr>
        </p:nvGraphicFramePr>
        <p:xfrm>
          <a:off x="6988628" y="5040341"/>
          <a:ext cx="3582955" cy="731520"/>
        </p:xfrm>
        <a:graphic>
          <a:graphicData uri="http://schemas.openxmlformats.org/drawingml/2006/table">
            <a:tbl>
              <a:tblPr/>
              <a:tblGrid>
                <a:gridCol w="3582955"/>
              </a:tblGrid>
              <a:tr h="7259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 личной заинтересованности при исполнении служебных обязанностей;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35" name="Таблица 10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56005"/>
              </p:ext>
            </p:extLst>
          </p:nvPr>
        </p:nvGraphicFramePr>
        <p:xfrm>
          <a:off x="6985705" y="5952931"/>
          <a:ext cx="3585880" cy="731520"/>
        </p:xfrm>
        <a:graphic>
          <a:graphicData uri="http://schemas.openxmlformats.org/drawingml/2006/table">
            <a:tbl>
              <a:tblPr/>
              <a:tblGrid>
                <a:gridCol w="3585880"/>
              </a:tblGrid>
              <a:tr h="6811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 склонении к совершению коррупционных и иных</a:t>
                      </a:r>
                      <a:r>
                        <a:rPr lang="ru-RU" sz="1400" baseline="0" dirty="0" smtClean="0"/>
                        <a:t> правонарушений.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037" name="Прямая соединительная линия 1036"/>
          <p:cNvCxnSpPr/>
          <p:nvPr/>
        </p:nvCxnSpPr>
        <p:spPr>
          <a:xfrm>
            <a:off x="6709178" y="3181739"/>
            <a:ext cx="0" cy="3237722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>
            <a:off x="6704279" y="3181739"/>
            <a:ext cx="250436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>
            <a:endCxn id="1033" idx="1"/>
          </p:cNvCxnSpPr>
          <p:nvPr/>
        </p:nvCxnSpPr>
        <p:spPr>
          <a:xfrm>
            <a:off x="6709178" y="4371536"/>
            <a:ext cx="276526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>
            <a:endCxn id="1034" idx="1"/>
          </p:cNvCxnSpPr>
          <p:nvPr/>
        </p:nvCxnSpPr>
        <p:spPr>
          <a:xfrm>
            <a:off x="6704279" y="5406101"/>
            <a:ext cx="284349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/>
          <p:nvPr/>
        </p:nvCxnSpPr>
        <p:spPr>
          <a:xfrm>
            <a:off x="6453843" y="6419461"/>
            <a:ext cx="500872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07" y="166790"/>
            <a:ext cx="6195176" cy="3739493"/>
          </a:xfrm>
          <a:prstGeom prst="rect">
            <a:avLst/>
          </a:prstGeom>
          <a:effectLst>
            <a:glow rad="533400">
              <a:srgbClr val="75AB7F">
                <a:alpha val="25000"/>
              </a:srgbClr>
            </a:glow>
            <a:outerShdw blurRad="622300" dir="6240000" sx="108000" sy="108000" algn="ctr" rotWithShape="0">
              <a:schemeClr val="bg1">
                <a:alpha val="45000"/>
              </a:schemeClr>
            </a:outerShdw>
            <a:reflection endPos="0" dir="5400000" sy="-100000" algn="bl" rotWithShape="0"/>
            <a:softEdge rad="254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927" y="4277120"/>
            <a:ext cx="11452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«Любой </a:t>
            </a:r>
            <a:r>
              <a:rPr lang="ru-RU" dirty="0"/>
              <a:t>гражданин, который хотел бы стать муниципальным или госслужащим, должен понимать, что вступление в должность связано с жесткими антикоррупционными требованиями, с определенными ограничениями, которые человек обязан строго соблюдать</a:t>
            </a:r>
            <a:r>
              <a:rPr lang="ru-RU" dirty="0" smtClean="0"/>
              <a:t>»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								 </a:t>
            </a:r>
            <a:r>
              <a:rPr lang="ru-RU" dirty="0"/>
              <a:t>(В.В</a:t>
            </a:r>
            <a:r>
              <a:rPr lang="ru-RU" dirty="0" smtClean="0"/>
              <a:t>. Путин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07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861" y="804091"/>
            <a:ext cx="6826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56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</a:t>
            </a:r>
            <a:endParaRPr lang="ru-RU" b="1" spc="-14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61" y="3984790"/>
            <a:ext cx="11784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56791" y="410547"/>
            <a:ext cx="983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Ограничения, связанные с государственной гражданской службой</a:t>
            </a:r>
          </a:p>
          <a:p>
            <a:pPr algn="ctr"/>
            <a:r>
              <a:rPr lang="ru-RU" dirty="0" smtClean="0"/>
              <a:t> (статья 16 Федерального закона от 27 июля 2004 г. № 79-ФЗ):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78" y="4064159"/>
            <a:ext cx="2534816" cy="27191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6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4572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05998"/>
              </p:ext>
            </p:extLst>
          </p:nvPr>
        </p:nvGraphicFramePr>
        <p:xfrm>
          <a:off x="404396" y="1587261"/>
          <a:ext cx="724619" cy="4226943"/>
        </p:xfrm>
        <a:graphic>
          <a:graphicData uri="http://schemas.openxmlformats.org/drawingml/2006/table">
            <a:tbl>
              <a:tblPr/>
              <a:tblGrid>
                <a:gridCol w="724619"/>
              </a:tblGrid>
              <a:tr h="42269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Ограничения,</a:t>
                      </a:r>
                      <a:r>
                        <a:rPr lang="ru-RU" baseline="0" dirty="0" smtClean="0"/>
                        <a:t> связанные с гражданской службой:</a:t>
                      </a:r>
                      <a:endParaRPr lang="ru-RU" dirty="0"/>
                    </a:p>
                  </a:txBody>
                  <a:tcPr vert="vert27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38978"/>
              </p:ext>
            </p:extLst>
          </p:nvPr>
        </p:nvGraphicFramePr>
        <p:xfrm>
          <a:off x="1699404" y="1320339"/>
          <a:ext cx="2587924" cy="321721"/>
        </p:xfrm>
        <a:graphic>
          <a:graphicData uri="http://schemas.openxmlformats.org/drawingml/2006/table">
            <a:tbl>
              <a:tblPr/>
              <a:tblGrid>
                <a:gridCol w="2587924"/>
              </a:tblGrid>
              <a:tr h="321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Состояние здоровья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54347"/>
              </p:ext>
            </p:extLst>
          </p:nvPr>
        </p:nvGraphicFramePr>
        <p:xfrm>
          <a:off x="1725283" y="2531853"/>
          <a:ext cx="2613805" cy="319177"/>
        </p:xfrm>
        <a:graphic>
          <a:graphicData uri="http://schemas.openxmlformats.org/drawingml/2006/table">
            <a:tbl>
              <a:tblPr/>
              <a:tblGrid>
                <a:gridCol w="2613805"/>
              </a:tblGrid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Гражданство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52299"/>
              </p:ext>
            </p:extLst>
          </p:nvPr>
        </p:nvGraphicFramePr>
        <p:xfrm>
          <a:off x="1716657" y="3460310"/>
          <a:ext cx="2613804" cy="385508"/>
        </p:xfrm>
        <a:graphic>
          <a:graphicData uri="http://schemas.openxmlformats.org/drawingml/2006/table">
            <a:tbl>
              <a:tblPr/>
              <a:tblGrid>
                <a:gridCol w="2613804"/>
              </a:tblGrid>
              <a:tr h="3855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Семейные обстоятельства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75926"/>
              </p:ext>
            </p:extLst>
          </p:nvPr>
        </p:nvGraphicFramePr>
        <p:xfrm>
          <a:off x="1690778" y="5561780"/>
          <a:ext cx="2725946" cy="355942"/>
        </p:xfrm>
        <a:graphic>
          <a:graphicData uri="http://schemas.openxmlformats.org/drawingml/2006/table">
            <a:tbl>
              <a:tblPr/>
              <a:tblGrid>
                <a:gridCol w="2725946"/>
              </a:tblGrid>
              <a:tr h="355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Служебное поведение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08970"/>
              </p:ext>
            </p:extLst>
          </p:nvPr>
        </p:nvGraphicFramePr>
        <p:xfrm>
          <a:off x="4830791" y="1048973"/>
          <a:ext cx="6000495" cy="357854"/>
        </p:xfrm>
        <a:graphic>
          <a:graphicData uri="http://schemas.openxmlformats.org/drawingml/2006/table">
            <a:tbl>
              <a:tblPr/>
              <a:tblGrid>
                <a:gridCol w="6000495"/>
              </a:tblGrid>
              <a:tr h="3578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признание недееспособным или ограниченно дееспособным;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96271"/>
              </p:ext>
            </p:extLst>
          </p:nvPr>
        </p:nvGraphicFramePr>
        <p:xfrm>
          <a:off x="4822166" y="1481200"/>
          <a:ext cx="6009120" cy="518160"/>
        </p:xfrm>
        <a:graphic>
          <a:graphicData uri="http://schemas.openxmlformats.org/drawingml/2006/table">
            <a:tbl>
              <a:tblPr/>
              <a:tblGrid>
                <a:gridCol w="6009120"/>
              </a:tblGrid>
              <a:tr h="396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заболевания,</a:t>
                      </a:r>
                      <a:r>
                        <a:rPr lang="ru-RU" sz="1400" baseline="0" dirty="0" smtClean="0"/>
                        <a:t> предусматривающего поступление на гражданскую службу;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33138"/>
              </p:ext>
            </p:extLst>
          </p:nvPr>
        </p:nvGraphicFramePr>
        <p:xfrm>
          <a:off x="4813539" y="2049637"/>
          <a:ext cx="6017747" cy="353683"/>
        </p:xfrm>
        <a:graphic>
          <a:graphicData uri="http://schemas.openxmlformats.org/drawingml/2006/table">
            <a:tbl>
              <a:tblPr/>
              <a:tblGrid>
                <a:gridCol w="6017747"/>
              </a:tblGrid>
              <a:tr h="3536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из гражданства Российской Федерации;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77708"/>
              </p:ext>
            </p:extLst>
          </p:nvPr>
        </p:nvGraphicFramePr>
        <p:xfrm>
          <a:off x="4796287" y="2467155"/>
          <a:ext cx="6034999" cy="448574"/>
        </p:xfrm>
        <a:graphic>
          <a:graphicData uri="http://schemas.openxmlformats.org/drawingml/2006/table">
            <a:tbl>
              <a:tblPr/>
              <a:tblGrid>
                <a:gridCol w="6034999"/>
              </a:tblGrid>
              <a:tr h="448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 гражданства</a:t>
                      </a:r>
                      <a:r>
                        <a:rPr lang="ru-RU" sz="1400" baseline="0" dirty="0" smtClean="0"/>
                        <a:t> иного государства;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39097"/>
              </p:ext>
            </p:extLst>
          </p:nvPr>
        </p:nvGraphicFramePr>
        <p:xfrm>
          <a:off x="4804913" y="2872596"/>
          <a:ext cx="6026373" cy="508960"/>
        </p:xfrm>
        <a:graphic>
          <a:graphicData uri="http://schemas.openxmlformats.org/drawingml/2006/table">
            <a:tbl>
              <a:tblPr/>
              <a:tblGrid>
                <a:gridCol w="6026373"/>
              </a:tblGrid>
              <a:tr h="5089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гражданства другого государства</a:t>
                      </a:r>
                      <a:r>
                        <a:rPr lang="ru-RU" sz="1400" baseline="0" dirty="0" smtClean="0"/>
                        <a:t>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03817"/>
              </p:ext>
            </p:extLst>
          </p:nvPr>
        </p:nvGraphicFramePr>
        <p:xfrm>
          <a:off x="4804913" y="3424079"/>
          <a:ext cx="6026373" cy="501024"/>
        </p:xfrm>
        <a:graphic>
          <a:graphicData uri="http://schemas.openxmlformats.org/drawingml/2006/table">
            <a:tbl>
              <a:tblPr/>
              <a:tblGrid>
                <a:gridCol w="6026373"/>
              </a:tblGrid>
              <a:tr h="501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близкое родство или свойство с гражданским служащим, при условии непосредственной подчиненности или подконтрольности;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69473"/>
              </p:ext>
            </p:extLst>
          </p:nvPr>
        </p:nvGraphicFramePr>
        <p:xfrm>
          <a:off x="4796287" y="3984790"/>
          <a:ext cx="4623758" cy="457200"/>
        </p:xfrm>
        <a:graphic>
          <a:graphicData uri="http://schemas.openxmlformats.org/drawingml/2006/table">
            <a:tbl>
              <a:tblPr/>
              <a:tblGrid>
                <a:gridCol w="4623758"/>
              </a:tblGrid>
              <a:tr h="3957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осужденные к наказанию, исключающему</a:t>
                      </a:r>
                      <a:r>
                        <a:rPr lang="ru-RU" sz="1200" baseline="0" dirty="0" smtClean="0"/>
                        <a:t> возможность исполнения должностных обязанностей;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04214"/>
              </p:ext>
            </p:extLst>
          </p:nvPr>
        </p:nvGraphicFramePr>
        <p:xfrm>
          <a:off x="4796287" y="4537494"/>
          <a:ext cx="4623758" cy="327804"/>
        </p:xfrm>
        <a:graphic>
          <a:graphicData uri="http://schemas.openxmlformats.org/drawingml/2006/table">
            <a:tbl>
              <a:tblPr/>
              <a:tblGrid>
                <a:gridCol w="4623758"/>
              </a:tblGrid>
              <a:tr h="3278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неснятой или непогашенной судимости;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68412"/>
              </p:ext>
            </p:extLst>
          </p:nvPr>
        </p:nvGraphicFramePr>
        <p:xfrm>
          <a:off x="4813542" y="4934967"/>
          <a:ext cx="4606504" cy="640080"/>
        </p:xfrm>
        <a:graphic>
          <a:graphicData uri="http://schemas.openxmlformats.org/drawingml/2006/table">
            <a:tbl>
              <a:tblPr/>
              <a:tblGrid>
                <a:gridCol w="4606504"/>
              </a:tblGrid>
              <a:tr h="345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отказ от прохождения процедуры оформления допуска к сведениям, составляющим государственную и иную тайну;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23617"/>
              </p:ext>
            </p:extLst>
          </p:nvPr>
        </p:nvGraphicFramePr>
        <p:xfrm>
          <a:off x="4822165" y="5638225"/>
          <a:ext cx="4589254" cy="457200"/>
        </p:xfrm>
        <a:graphic>
          <a:graphicData uri="http://schemas.openxmlformats.org/drawingml/2006/table">
            <a:tbl>
              <a:tblPr/>
              <a:tblGrid>
                <a:gridCol w="4589254"/>
              </a:tblGrid>
              <a:tr h="3623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заведомо ложных документов  или заведомо ложных сведений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51216"/>
              </p:ext>
            </p:extLst>
          </p:nvPr>
        </p:nvGraphicFramePr>
        <p:xfrm>
          <a:off x="4822166" y="6143274"/>
          <a:ext cx="4597880" cy="640080"/>
        </p:xfrm>
        <a:graphic>
          <a:graphicData uri="http://schemas.openxmlformats.org/drawingml/2006/table">
            <a:tbl>
              <a:tblPr/>
              <a:tblGrid>
                <a:gridCol w="4597880"/>
              </a:tblGrid>
              <a:tr h="4140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Непредставление сведений или предоставление заведомо ложных сведений о доходах, об имуществе и обязательствах</a:t>
                      </a:r>
                      <a:r>
                        <a:rPr lang="ru-RU" sz="1200" baseline="0" dirty="0" smtClean="0"/>
                        <a:t> имущественного характера.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49" name="Прямая соединительная линия 2048"/>
          <p:cNvCxnSpPr/>
          <p:nvPr/>
        </p:nvCxnSpPr>
        <p:spPr>
          <a:xfrm>
            <a:off x="1362974" y="1481200"/>
            <a:ext cx="8626" cy="4263992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endCxn id="14" idx="1"/>
          </p:cNvCxnSpPr>
          <p:nvPr/>
        </p:nvCxnSpPr>
        <p:spPr>
          <a:xfrm flipV="1">
            <a:off x="1371600" y="1481199"/>
            <a:ext cx="327804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>
            <a:endCxn id="15" idx="1"/>
          </p:cNvCxnSpPr>
          <p:nvPr/>
        </p:nvCxnSpPr>
        <p:spPr>
          <a:xfrm>
            <a:off x="1362974" y="2691441"/>
            <a:ext cx="362309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endCxn id="16" idx="1"/>
          </p:cNvCxnSpPr>
          <p:nvPr/>
        </p:nvCxnSpPr>
        <p:spPr>
          <a:xfrm>
            <a:off x="1371600" y="3653064"/>
            <a:ext cx="345057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 стрелкой 2064"/>
          <p:cNvCxnSpPr>
            <a:endCxn id="17" idx="1"/>
          </p:cNvCxnSpPr>
          <p:nvPr/>
        </p:nvCxnSpPr>
        <p:spPr>
          <a:xfrm flipV="1">
            <a:off x="1371600" y="5739751"/>
            <a:ext cx="319178" cy="5442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>
            <a:off x="1121434" y="3653064"/>
            <a:ext cx="250166" cy="0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Прямая соединительная линия 2076"/>
          <p:cNvCxnSpPr/>
          <p:nvPr/>
        </p:nvCxnSpPr>
        <p:spPr>
          <a:xfrm>
            <a:off x="4511615" y="1138687"/>
            <a:ext cx="8627" cy="742623"/>
          </a:xfrm>
          <a:prstGeom prst="line">
            <a:avLst/>
          </a:prstGeom>
          <a:ln w="22225">
            <a:solidFill>
              <a:srgbClr val="99FFCC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я соединительная линия 2078"/>
          <p:cNvCxnSpPr/>
          <p:nvPr/>
        </p:nvCxnSpPr>
        <p:spPr>
          <a:xfrm>
            <a:off x="4502988" y="2226478"/>
            <a:ext cx="17254" cy="896284"/>
          </a:xfrm>
          <a:prstGeom prst="line">
            <a:avLst/>
          </a:prstGeom>
          <a:ln w="2222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Прямая со стрелкой 2082"/>
          <p:cNvCxnSpPr>
            <a:stCxn id="16" idx="3"/>
          </p:cNvCxnSpPr>
          <p:nvPr/>
        </p:nvCxnSpPr>
        <p:spPr>
          <a:xfrm>
            <a:off x="4330461" y="3653064"/>
            <a:ext cx="474452" cy="0"/>
          </a:xfrm>
          <a:prstGeom prst="straightConnector1">
            <a:avLst/>
          </a:prstGeom>
          <a:ln w="22225">
            <a:solidFill>
              <a:srgbClr val="00B0F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8" name="Прямая соединительная линия 2087"/>
          <p:cNvCxnSpPr/>
          <p:nvPr/>
        </p:nvCxnSpPr>
        <p:spPr>
          <a:xfrm>
            <a:off x="4533182" y="4184845"/>
            <a:ext cx="0" cy="2379857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Прямая со стрелкой 2090"/>
          <p:cNvCxnSpPr/>
          <p:nvPr/>
        </p:nvCxnSpPr>
        <p:spPr>
          <a:xfrm>
            <a:off x="4520242" y="1138687"/>
            <a:ext cx="284671" cy="0"/>
          </a:xfrm>
          <a:prstGeom prst="straightConnector1">
            <a:avLst/>
          </a:prstGeom>
          <a:ln w="22225">
            <a:solidFill>
              <a:srgbClr val="99FF99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Прямая со стрелкой 2092"/>
          <p:cNvCxnSpPr/>
          <p:nvPr/>
        </p:nvCxnSpPr>
        <p:spPr>
          <a:xfrm>
            <a:off x="4520242" y="1881310"/>
            <a:ext cx="284671" cy="0"/>
          </a:xfrm>
          <a:prstGeom prst="straightConnector1">
            <a:avLst/>
          </a:prstGeom>
          <a:ln w="22225">
            <a:solidFill>
              <a:srgbClr val="99FF99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Прямая соединительная линия 2094"/>
          <p:cNvCxnSpPr>
            <a:stCxn id="14" idx="3"/>
          </p:cNvCxnSpPr>
          <p:nvPr/>
        </p:nvCxnSpPr>
        <p:spPr>
          <a:xfrm>
            <a:off x="4287328" y="1481199"/>
            <a:ext cx="232914" cy="1"/>
          </a:xfrm>
          <a:prstGeom prst="line">
            <a:avLst/>
          </a:prstGeom>
          <a:ln w="22225">
            <a:solidFill>
              <a:srgbClr val="99FFCC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6" name="Прямая со стрелкой 2105"/>
          <p:cNvCxnSpPr>
            <a:endCxn id="21" idx="1"/>
          </p:cNvCxnSpPr>
          <p:nvPr/>
        </p:nvCxnSpPr>
        <p:spPr>
          <a:xfrm>
            <a:off x="4511615" y="2226478"/>
            <a:ext cx="301924" cy="0"/>
          </a:xfrm>
          <a:prstGeom prst="straightConnector1">
            <a:avLst/>
          </a:prstGeom>
          <a:ln w="22225">
            <a:solidFill>
              <a:srgbClr val="FFFF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Прямая со стрелкой 2111"/>
          <p:cNvCxnSpPr>
            <a:endCxn id="22" idx="1"/>
          </p:cNvCxnSpPr>
          <p:nvPr/>
        </p:nvCxnSpPr>
        <p:spPr>
          <a:xfrm>
            <a:off x="4520242" y="2691442"/>
            <a:ext cx="276045" cy="0"/>
          </a:xfrm>
          <a:prstGeom prst="straightConnector1">
            <a:avLst/>
          </a:prstGeom>
          <a:ln w="22225">
            <a:solidFill>
              <a:srgbClr val="FFFF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6" name="Прямая со стрелкой 2115"/>
          <p:cNvCxnSpPr>
            <a:endCxn id="23" idx="1"/>
          </p:cNvCxnSpPr>
          <p:nvPr/>
        </p:nvCxnSpPr>
        <p:spPr>
          <a:xfrm>
            <a:off x="4520242" y="3122762"/>
            <a:ext cx="284671" cy="4314"/>
          </a:xfrm>
          <a:prstGeom prst="straightConnector1">
            <a:avLst/>
          </a:prstGeom>
          <a:ln w="22225">
            <a:solidFill>
              <a:srgbClr val="FFFF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8" name="Прямая соединительная линия 2117"/>
          <p:cNvCxnSpPr/>
          <p:nvPr/>
        </p:nvCxnSpPr>
        <p:spPr>
          <a:xfrm>
            <a:off x="4330461" y="2691442"/>
            <a:ext cx="172527" cy="0"/>
          </a:xfrm>
          <a:prstGeom prst="line">
            <a:avLst/>
          </a:prstGeom>
          <a:ln w="22225">
            <a:solidFill>
              <a:srgbClr val="DEF19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0" name="Прямая со стрелкой 2119"/>
          <p:cNvCxnSpPr/>
          <p:nvPr/>
        </p:nvCxnSpPr>
        <p:spPr>
          <a:xfrm>
            <a:off x="4403785" y="5814203"/>
            <a:ext cx="418380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2" name="Прямая со стрелкой 2141"/>
          <p:cNvCxnSpPr/>
          <p:nvPr/>
        </p:nvCxnSpPr>
        <p:spPr>
          <a:xfrm>
            <a:off x="4533182" y="4173957"/>
            <a:ext cx="271731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7" name="Прямая со стрелкой 2146"/>
          <p:cNvCxnSpPr>
            <a:endCxn id="26" idx="1"/>
          </p:cNvCxnSpPr>
          <p:nvPr/>
        </p:nvCxnSpPr>
        <p:spPr>
          <a:xfrm>
            <a:off x="4533182" y="4701396"/>
            <a:ext cx="263105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" name="Прямая со стрелкой 2150"/>
          <p:cNvCxnSpPr>
            <a:endCxn id="27" idx="1"/>
          </p:cNvCxnSpPr>
          <p:nvPr/>
        </p:nvCxnSpPr>
        <p:spPr>
          <a:xfrm>
            <a:off x="4533182" y="5244860"/>
            <a:ext cx="280360" cy="10147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" name="Прямая со стрелкой 2152"/>
          <p:cNvCxnSpPr/>
          <p:nvPr/>
        </p:nvCxnSpPr>
        <p:spPr>
          <a:xfrm>
            <a:off x="4533182" y="6564702"/>
            <a:ext cx="263105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6280" y="322634"/>
            <a:ext cx="6826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6809" y="1859340"/>
            <a:ext cx="1086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   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1" y="230300"/>
            <a:ext cx="102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Запреты, связанные с государственной гражданской службой</a:t>
            </a:r>
          </a:p>
          <a:p>
            <a:pPr algn="ctr"/>
            <a:r>
              <a:rPr lang="ru-RU" dirty="0" smtClean="0"/>
              <a:t> (статья 17 Федерального закона от 27 июля 2004 г. № 79 – ФЗ):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14" y="74136"/>
            <a:ext cx="1241401" cy="95865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8" name="Блок-схема: магнитный диск 7"/>
          <p:cNvSpPr/>
          <p:nvPr/>
        </p:nvSpPr>
        <p:spPr>
          <a:xfrm>
            <a:off x="93861" y="1515275"/>
            <a:ext cx="1965080" cy="1149794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4F7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Оплачиваемая деятельность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77779"/>
              </p:ext>
            </p:extLst>
          </p:nvPr>
        </p:nvGraphicFramePr>
        <p:xfrm>
          <a:off x="2716823" y="1063870"/>
          <a:ext cx="9308400" cy="457200"/>
        </p:xfrm>
        <a:graphic>
          <a:graphicData uri="http://schemas.openxmlformats.org/drawingml/2006/table">
            <a:tbl>
              <a:tblPr/>
              <a:tblGrid>
                <a:gridCol w="9308400"/>
              </a:tblGrid>
              <a:tr h="40444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заниматься предпринимательской</a:t>
                      </a:r>
                      <a:r>
                        <a:rPr lang="ru-RU" sz="1200" baseline="0" dirty="0" smtClean="0"/>
                        <a:t> деятельностью, участвовать в управлении хозяйствующим субъектом, если иное не предусмотрено федеральным законодательством</a:t>
                      </a:r>
                      <a:r>
                        <a:rPr lang="ru-RU" sz="1000" baseline="0" dirty="0" smtClean="0"/>
                        <a:t>;</a:t>
                      </a:r>
                      <a:endParaRPr lang="ru-RU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37976"/>
              </p:ext>
            </p:extLst>
          </p:nvPr>
        </p:nvGraphicFramePr>
        <p:xfrm>
          <a:off x="2708695" y="1544095"/>
          <a:ext cx="9307901" cy="274320"/>
        </p:xfrm>
        <a:graphic>
          <a:graphicData uri="http://schemas.openxmlformats.org/drawingml/2006/table">
            <a:tbl>
              <a:tblPr/>
              <a:tblGrid>
                <a:gridCol w="9307901"/>
              </a:tblGrid>
              <a:tr h="2601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приобретать ценные бумаги, по которым может быть получен доход</a:t>
                      </a:r>
                      <a:r>
                        <a:rPr lang="ru-RU" sz="1000" dirty="0" smtClean="0"/>
                        <a:t>;</a:t>
                      </a:r>
                      <a:endParaRPr lang="ru-RU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76163"/>
              </p:ext>
            </p:extLst>
          </p:nvPr>
        </p:nvGraphicFramePr>
        <p:xfrm>
          <a:off x="2715101" y="1845965"/>
          <a:ext cx="9301495" cy="274320"/>
        </p:xfrm>
        <a:graphic>
          <a:graphicData uri="http://schemas.openxmlformats.org/drawingml/2006/table">
            <a:tbl>
              <a:tblPr/>
              <a:tblGrid>
                <a:gridCol w="9301495"/>
              </a:tblGrid>
              <a:tr h="2277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открывать и иметь счета (вклады, хранить денежные средства и ценные бумаги в иностранных банках);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15517"/>
              </p:ext>
            </p:extLst>
          </p:nvPr>
        </p:nvGraphicFramePr>
        <p:xfrm>
          <a:off x="2717321" y="2176473"/>
          <a:ext cx="9307902" cy="289064"/>
        </p:xfrm>
        <a:graphic>
          <a:graphicData uri="http://schemas.openxmlformats.org/drawingml/2006/table">
            <a:tbl>
              <a:tblPr/>
              <a:tblGrid>
                <a:gridCol w="9307902"/>
              </a:tblGrid>
              <a:tr h="289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заниматься  без письменного уведомления  оплачиваемой  деятельностью;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55616"/>
              </p:ext>
            </p:extLst>
          </p:nvPr>
        </p:nvGraphicFramePr>
        <p:xfrm>
          <a:off x="2708694" y="2530426"/>
          <a:ext cx="9325155" cy="274320"/>
        </p:xfrm>
        <a:graphic>
          <a:graphicData uri="http://schemas.openxmlformats.org/drawingml/2006/table">
            <a:tbl>
              <a:tblPr/>
              <a:tblGrid>
                <a:gridCol w="9325155"/>
              </a:tblGrid>
              <a:tr h="250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получать</a:t>
                      </a:r>
                      <a:r>
                        <a:rPr lang="ru-RU" sz="1200" baseline="0" dirty="0" smtClean="0"/>
                        <a:t> в связи исполнением должностных обязанностей вознаграждения от физических и юридических лиц;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95989"/>
              </p:ext>
            </p:extLst>
          </p:nvPr>
        </p:nvGraphicFramePr>
        <p:xfrm>
          <a:off x="2700068" y="2881223"/>
          <a:ext cx="9342407" cy="274320"/>
        </p:xfrm>
        <a:graphic>
          <a:graphicData uri="http://schemas.openxmlformats.org/drawingml/2006/table">
            <a:tbl>
              <a:tblPr/>
              <a:tblGrid>
                <a:gridCol w="9342407"/>
              </a:tblGrid>
              <a:tr h="2674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выезжать в связи исполнением должностных обязанностей вознаграждения</a:t>
                      </a:r>
                      <a:r>
                        <a:rPr lang="ru-RU" sz="1200" baseline="0" dirty="0" smtClean="0"/>
                        <a:t> от физических и юридических лиц;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00196"/>
              </p:ext>
            </p:extLst>
          </p:nvPr>
        </p:nvGraphicFramePr>
        <p:xfrm>
          <a:off x="2708694" y="3209026"/>
          <a:ext cx="9307901" cy="640080"/>
        </p:xfrm>
        <a:graphic>
          <a:graphicData uri="http://schemas.openxmlformats.org/drawingml/2006/table">
            <a:tbl>
              <a:tblPr/>
              <a:tblGrid>
                <a:gridCol w="9307901"/>
              </a:tblGrid>
              <a:tr h="250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Принимать без письменного разрешения представителя нанимателя награды, почетные и специальные звания (за исключением</a:t>
                      </a:r>
                      <a:r>
                        <a:rPr lang="ru-RU" sz="1200" baseline="0" dirty="0" smtClean="0"/>
                        <a:t> научных) от организаций и объединений если в его должностные обязанности не входит взаимодействие с ними.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8" name="Прямая со стрелкой 17"/>
          <p:cNvCxnSpPr>
            <a:endCxn id="10" idx="1"/>
          </p:cNvCxnSpPr>
          <p:nvPr/>
        </p:nvCxnSpPr>
        <p:spPr>
          <a:xfrm flipV="1">
            <a:off x="2058941" y="1292470"/>
            <a:ext cx="657882" cy="5215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1" idx="1"/>
          </p:cNvCxnSpPr>
          <p:nvPr/>
        </p:nvCxnSpPr>
        <p:spPr>
          <a:xfrm flipV="1">
            <a:off x="2058941" y="1681255"/>
            <a:ext cx="649754" cy="2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4"/>
            <a:endCxn id="12" idx="1"/>
          </p:cNvCxnSpPr>
          <p:nvPr/>
        </p:nvCxnSpPr>
        <p:spPr>
          <a:xfrm flipV="1">
            <a:off x="2058941" y="1983125"/>
            <a:ext cx="656160" cy="107047"/>
          </a:xfrm>
          <a:prstGeom prst="straightConnector1">
            <a:avLst/>
          </a:prstGeom>
          <a:ln w="22225">
            <a:solidFill>
              <a:schemeClr val="tx1">
                <a:alpha val="8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058941" y="2225615"/>
            <a:ext cx="58936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58941" y="2321005"/>
            <a:ext cx="589368" cy="249667"/>
          </a:xfrm>
          <a:prstGeom prst="straightConnector1">
            <a:avLst/>
          </a:prstGeom>
          <a:ln w="22225">
            <a:solidFill>
              <a:schemeClr val="tx1">
                <a:alpha val="9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5" idx="1"/>
          </p:cNvCxnSpPr>
          <p:nvPr/>
        </p:nvCxnSpPr>
        <p:spPr>
          <a:xfrm>
            <a:off x="2058941" y="2445838"/>
            <a:ext cx="641127" cy="57254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6" idx="1"/>
          </p:cNvCxnSpPr>
          <p:nvPr/>
        </p:nvCxnSpPr>
        <p:spPr>
          <a:xfrm>
            <a:off x="2058941" y="2510287"/>
            <a:ext cx="649753" cy="1018779"/>
          </a:xfrm>
          <a:prstGeom prst="straightConnector1">
            <a:avLst/>
          </a:prstGeom>
          <a:ln w="22225">
            <a:solidFill>
              <a:schemeClr val="tx1">
                <a:alpha val="9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магнитный диск 34"/>
          <p:cNvSpPr/>
          <p:nvPr/>
        </p:nvSpPr>
        <p:spPr>
          <a:xfrm>
            <a:off x="9559258" y="4800061"/>
            <a:ext cx="2344993" cy="804414"/>
          </a:xfrm>
          <a:prstGeom prst="flowChartMagneticDisk">
            <a:avLst/>
          </a:prstGeom>
          <a:solidFill>
            <a:srgbClr val="DEF199"/>
          </a:solidFill>
          <a:ln>
            <a:solidFill>
              <a:srgbClr val="4F7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Политическая деятельность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71803"/>
              </p:ext>
            </p:extLst>
          </p:nvPr>
        </p:nvGraphicFramePr>
        <p:xfrm>
          <a:off x="92831" y="4342861"/>
          <a:ext cx="8971647" cy="457200"/>
        </p:xfrm>
        <a:graphic>
          <a:graphicData uri="http://schemas.openxmlformats.org/drawingml/2006/table">
            <a:tbl>
              <a:tblPr/>
              <a:tblGrid>
                <a:gridCol w="8971647"/>
              </a:tblGrid>
              <a:tr h="4264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замещать должность</a:t>
                      </a:r>
                      <a:r>
                        <a:rPr lang="ru-RU" sz="1200" baseline="0" dirty="0" smtClean="0"/>
                        <a:t> гражданской службы в случае избрания (назначения) на государственную должность, на выборную должность в органе местного самоуправления, профессионального союза;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30761"/>
              </p:ext>
            </p:extLst>
          </p:nvPr>
        </p:nvGraphicFramePr>
        <p:xfrm>
          <a:off x="102662" y="5147275"/>
          <a:ext cx="8997526" cy="457200"/>
        </p:xfrm>
        <a:graphic>
          <a:graphicData uri="http://schemas.openxmlformats.org/drawingml/2006/table">
            <a:tbl>
              <a:tblPr/>
              <a:tblGrid>
                <a:gridCol w="8997526"/>
              </a:tblGrid>
              <a:tr h="2242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использовать преимущества должностного положения для предвыборной агитации и по вопросам референдума, а также полномочия в интересах политических партий, других общественных объединений;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17914"/>
              </p:ext>
            </p:extLst>
          </p:nvPr>
        </p:nvGraphicFramePr>
        <p:xfrm>
          <a:off x="58501" y="5926347"/>
          <a:ext cx="9015808" cy="457200"/>
        </p:xfrm>
        <a:graphic>
          <a:graphicData uri="http://schemas.openxmlformats.org/drawingml/2006/table">
            <a:tbl>
              <a:tblPr/>
              <a:tblGrid>
                <a:gridCol w="9015808"/>
              </a:tblGrid>
              <a:tr h="2674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создавать (способствовать созданию) в государственных</a:t>
                      </a:r>
                      <a:r>
                        <a:rPr lang="ru-RU" sz="1200" baseline="0" dirty="0" smtClean="0"/>
                        <a:t> органах структуры партий, других общественных и религиозных объединений (за исключением профсоюзов, ветеранских и иных органов  самодеятельности);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0" name="Прямая со стрелкой 39"/>
          <p:cNvCxnSpPr>
            <a:stCxn id="35" idx="2"/>
            <a:endCxn id="36" idx="3"/>
          </p:cNvCxnSpPr>
          <p:nvPr/>
        </p:nvCxnSpPr>
        <p:spPr>
          <a:xfrm flipH="1" flipV="1">
            <a:off x="9064478" y="4571461"/>
            <a:ext cx="494780" cy="63080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5" idx="2"/>
          </p:cNvCxnSpPr>
          <p:nvPr/>
        </p:nvCxnSpPr>
        <p:spPr>
          <a:xfrm flipH="1">
            <a:off x="9109725" y="5202268"/>
            <a:ext cx="44953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2"/>
          </p:cNvCxnSpPr>
          <p:nvPr/>
        </p:nvCxnSpPr>
        <p:spPr>
          <a:xfrm flipH="1">
            <a:off x="9108898" y="5202268"/>
            <a:ext cx="450360" cy="83622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0777" y="184378"/>
            <a:ext cx="9540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Запреты, связанные с государственной гражданской службой</a:t>
            </a:r>
          </a:p>
          <a:p>
            <a:pPr algn="ctr"/>
            <a:r>
              <a:rPr lang="ru-RU" dirty="0"/>
              <a:t> (статья 17 Федерального закона от </a:t>
            </a:r>
            <a:r>
              <a:rPr lang="ru-RU" dirty="0" smtClean="0"/>
              <a:t>27 июля 2004 г. </a:t>
            </a:r>
            <a:r>
              <a:rPr lang="ru-RU" dirty="0"/>
              <a:t>№ 79 – ФЗ):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14" y="74136"/>
            <a:ext cx="1241401" cy="958658"/>
          </a:xfrm>
          <a:prstGeom prst="rect">
            <a:avLst/>
          </a:prstGeom>
          <a:effectLst>
            <a:softEdge rad="190500"/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62981"/>
              </p:ext>
            </p:extLst>
          </p:nvPr>
        </p:nvGraphicFramePr>
        <p:xfrm>
          <a:off x="592697" y="4004672"/>
          <a:ext cx="8041349" cy="2542443"/>
        </p:xfrm>
        <a:graphic>
          <a:graphicData uri="http://schemas.openxmlformats.org/drawingml/2006/table">
            <a:tbl>
              <a:tblPr/>
              <a:tblGrid>
                <a:gridCol w="8041349"/>
              </a:tblGrid>
              <a:tr h="6371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разглашать  или использовать сведения в целях,</a:t>
                      </a:r>
                      <a:r>
                        <a:rPr lang="ru-RU" sz="1600" baseline="0" dirty="0" smtClean="0"/>
                        <a:t> не связанны с государственной гражданской службой, сведения конфиденциального характера, служебную информацию.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опускать публичные высказывания, суждения, оценки, в том числе и средствах массовой информации, в отношении деятельности гос. органов.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5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быть поверенным или</a:t>
                      </a:r>
                      <a:r>
                        <a:rPr lang="ru-RU" sz="1600" baseline="0" dirty="0" smtClean="0"/>
                        <a:t> представителем по делам третьих лиц в гос. Органе, в котором он замещает должность.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467" y="4112477"/>
            <a:ext cx="2586531" cy="147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89952"/>
              </p:ext>
            </p:extLst>
          </p:nvPr>
        </p:nvGraphicFramePr>
        <p:xfrm>
          <a:off x="3779942" y="1733765"/>
          <a:ext cx="7683572" cy="1877108"/>
        </p:xfrm>
        <a:graphic>
          <a:graphicData uri="http://schemas.openxmlformats.org/drawingml/2006/table">
            <a:tbl>
              <a:tblPr/>
              <a:tblGrid>
                <a:gridCol w="7683572"/>
              </a:tblGrid>
              <a:tr h="8810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использовать в целях, не связанных с использованием должностях государственное имущество, а также передавать его другим лицам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разглашать или использовать сведения, отнесенные к сведениям конфиденциального характера</a:t>
                      </a:r>
                      <a:r>
                        <a:rPr lang="ru-RU" sz="1600" baseline="0" dirty="0" smtClean="0"/>
                        <a:t> или служебную информацию;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" y="2172150"/>
            <a:ext cx="23590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2870289" y="2803586"/>
            <a:ext cx="908081" cy="43132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870289" y="2303253"/>
            <a:ext cx="908081" cy="5003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604476" y="4614888"/>
            <a:ext cx="903991" cy="4979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629650" y="5112810"/>
            <a:ext cx="82846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8629650" y="5112810"/>
            <a:ext cx="878817" cy="72528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6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9977" y="30490"/>
            <a:ext cx="10738837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Уведомление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склонении 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совершению коррупционных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правонарушений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со статьей 9 Федерального закона от 25 декабря 2008 г. № 273 – ФЗ «О противодействии коррупции»;</a:t>
            </a:r>
          </a:p>
          <a:p>
            <a:pPr algn="ctr"/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аспоряжением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Губернатора Хабаровского края от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07 мая 2009 г.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306-р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"О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порядке уведомления представителя нанимателя о фактах обращения в целях склонения </a:t>
            </a: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государственного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гражданского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служащего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совершению коррупционных правонарушений" 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7653" y="1388853"/>
            <a:ext cx="5943600" cy="974785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1919"/>
                </a:solidFill>
              </a:rPr>
              <a:t>Государственные гражданские служащие  обязаны :</a:t>
            </a:r>
            <a:endParaRPr lang="ru-RU" b="1" dirty="0">
              <a:solidFill>
                <a:srgbClr val="FF1919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99331" y="2406768"/>
            <a:ext cx="565030" cy="48307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65653" y="2915728"/>
            <a:ext cx="4632385" cy="1061049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</a:t>
            </a:r>
            <a:r>
              <a:rPr lang="ru-RU" sz="1400" dirty="0" smtClean="0">
                <a:solidFill>
                  <a:schemeClr val="bg1"/>
                </a:solidFill>
              </a:rPr>
              <a:t>ведомлять обо всех случаях обращения к нему каких-</a:t>
            </a:r>
            <a:r>
              <a:rPr lang="ru-RU" sz="1400" dirty="0">
                <a:solidFill>
                  <a:schemeClr val="bg1"/>
                </a:solidFill>
              </a:rPr>
              <a:t>л</a:t>
            </a:r>
            <a:r>
              <a:rPr lang="ru-RU" sz="1400" dirty="0" smtClean="0">
                <a:solidFill>
                  <a:schemeClr val="bg1"/>
                </a:solidFill>
              </a:rPr>
              <a:t>ибо лиц в целях склонения его к совершению коррупционных правонарушений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295290" y="4796287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95291" y="5285117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295291" y="5794075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9639" y="4511615"/>
            <a:ext cx="3614468" cy="487393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редставителя нанимателя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9639" y="5185914"/>
            <a:ext cx="3614468" cy="497457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</a:t>
            </a:r>
            <a:r>
              <a:rPr lang="ru-RU" sz="1400" dirty="0" smtClean="0">
                <a:solidFill>
                  <a:schemeClr val="bg1"/>
                </a:solidFill>
              </a:rPr>
              <a:t>рганы прокуратуры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9639" y="5805577"/>
            <a:ext cx="3614468" cy="543464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</a:t>
            </a:r>
            <a:r>
              <a:rPr lang="ru-RU" sz="1400" dirty="0" smtClean="0">
                <a:solidFill>
                  <a:schemeClr val="bg1"/>
                </a:solidFill>
              </a:rPr>
              <a:t>ругие государственные органы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1" y="4268638"/>
            <a:ext cx="2438400" cy="243840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05" y="1876245"/>
            <a:ext cx="3303284" cy="4976690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7047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4597" y="353683"/>
            <a:ext cx="103948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соответствии </a:t>
            </a:r>
            <a:r>
              <a:rPr lang="ru-RU" dirty="0"/>
              <a:t>с частью 1 статьи 10 Федерального закона от 25 декабря 2008 г.              № </a:t>
            </a:r>
            <a:r>
              <a:rPr lang="ru-RU" dirty="0" smtClean="0"/>
              <a:t>273-ФЗ </a:t>
            </a:r>
            <a:r>
              <a:rPr lang="ru-RU" dirty="0"/>
              <a:t>«О противодействии коррупции» </a:t>
            </a:r>
            <a:r>
              <a:rPr lang="ru-RU" dirty="0" smtClean="0"/>
              <a:t>под </a:t>
            </a:r>
            <a:r>
              <a:rPr lang="ru-RU" dirty="0"/>
              <a:t>конфликтом интересов понимается:</a:t>
            </a:r>
          </a:p>
          <a:p>
            <a:r>
              <a:rPr lang="ru-RU" dirty="0" smtClean="0"/>
              <a:t>	Ситуация</a:t>
            </a:r>
            <a:r>
              <a:rPr lang="ru-RU" dirty="0"/>
              <a:t>, при которой личная заинтересованность (прямая или косвенная) государственного служащего влияет или может повлиять на надлежащее исполнение им должностных (служебных) обязанностей и при которой возникает или может возникнуть противоречие между личной заинтересованностью государственного служащего и правами и законными интересами граждан, организаций, общества или государства, способное привести к причинению вреда правам и законным интересам граждан, организаций, общества или государства.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1996" y="0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Конфликт интересов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75" y="3999005"/>
            <a:ext cx="1489005" cy="1145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419" y="5198106"/>
            <a:ext cx="2389516" cy="398184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Государственный служащий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622" y="4554080"/>
            <a:ext cx="940279" cy="940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3" y="4533070"/>
            <a:ext cx="1144097" cy="1009289"/>
          </a:xfrm>
          <a:prstGeom prst="rect">
            <a:avLst/>
          </a:prstGeom>
        </p:spPr>
      </p:pic>
      <p:sp>
        <p:nvSpPr>
          <p:cNvPr id="10" name="Волна 9"/>
          <p:cNvSpPr/>
          <p:nvPr/>
        </p:nvSpPr>
        <p:spPr>
          <a:xfrm>
            <a:off x="597158" y="3171283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Личные интересы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8685156" y="3086746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Государство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97159" y="5700691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Близкие и друзья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8441093" y="5584636"/>
            <a:ext cx="2917372" cy="974783"/>
          </a:xfrm>
          <a:prstGeom prst="wave">
            <a:avLst>
              <a:gd name="adj1" fmla="val 12500"/>
              <a:gd name="adj2" fmla="val 656"/>
            </a:avLst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Физические и юридические лица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4356537" y="5823435"/>
            <a:ext cx="357999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конфликт  интересов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1312239">
            <a:off x="3508310" y="4160835"/>
            <a:ext cx="830424" cy="256025"/>
          </a:xfrm>
          <a:prstGeom prst="homePlate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ашивка 16"/>
          <p:cNvSpPr/>
          <p:nvPr/>
        </p:nvSpPr>
        <p:spPr>
          <a:xfrm rot="1342457">
            <a:off x="4359578" y="4431098"/>
            <a:ext cx="299400" cy="256006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9289755">
            <a:off x="7592866" y="4163447"/>
            <a:ext cx="830424" cy="256025"/>
          </a:xfrm>
          <a:prstGeom prst="homePlate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ашивка 18"/>
          <p:cNvSpPr/>
          <p:nvPr/>
        </p:nvSpPr>
        <p:spPr>
          <a:xfrm rot="9223742">
            <a:off x="7295254" y="4406822"/>
            <a:ext cx="299400" cy="284148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8436079">
            <a:off x="3524072" y="5612470"/>
            <a:ext cx="299400" cy="219193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764632">
            <a:off x="8024039" y="5591093"/>
            <a:ext cx="299400" cy="219193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8748981">
            <a:off x="3779953" y="5219271"/>
            <a:ext cx="860071" cy="258210"/>
          </a:xfrm>
          <a:prstGeom prst="homePlate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B8B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 rot="2287677">
            <a:off x="7287444" y="5245828"/>
            <a:ext cx="830424" cy="256025"/>
          </a:xfrm>
          <a:prstGeom prst="homePlate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8B8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3508" y="3999005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Частное лицо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205360" y="3895658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Представитель </a:t>
            </a:r>
          </a:p>
          <a:p>
            <a:pPr algn="ctr"/>
            <a:r>
              <a:rPr lang="ru-RU" dirty="0" smtClean="0"/>
              <a:t>государства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347911" y="3398969"/>
            <a:ext cx="409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конфликта интересов: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5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2151" y="287559"/>
            <a:ext cx="808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Почему важно регулировать?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8575" y="780566"/>
            <a:ext cx="11266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</a:t>
            </a:r>
          </a:p>
          <a:p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b="1" dirty="0" smtClean="0">
                <a:solidFill>
                  <a:srgbClr val="FF8F8F"/>
                </a:solidFill>
              </a:rPr>
              <a:t>Конфликт интересов – это не коррупция!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	Ключевое отличие заключается в том, что ситуации конфликта интересов должностное лицо еще не сделало окончательного выбора. Оно может склониться как в сторону личного интереса, так и в сторону должного исполнения обязанностей. 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Поэтому своевременное выявление таких ситуаций и принятие адекватных мер по минимизации этического выбора должностного лица становится важным средством предупреждения коррупционных правонарушений.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9510" y="3349347"/>
            <a:ext cx="1035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Ключевые «области регулирования», где возникновение конфликта интересов является наиболее вероятным: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9729" y="3995678"/>
            <a:ext cx="109037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/>
              <a:t>выполнение </a:t>
            </a:r>
            <a:r>
              <a:rPr lang="ru-RU" sz="1600" dirty="0"/>
              <a:t>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служащего;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выполнение иной оплачиваемой работы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владение ценными бумагами, банковскими вкладами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получение подарков и услуг;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имущественные </a:t>
            </a:r>
            <a:r>
              <a:rPr lang="ru-RU" sz="1600" dirty="0"/>
              <a:t>обязательства и судебные разбирательства;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взаимодействие </a:t>
            </a:r>
            <a:r>
              <a:rPr lang="ru-RU" sz="1600" dirty="0"/>
              <a:t>с бывшим работодателем и трудоустройство после увольнения с государственной </a:t>
            </a:r>
            <a:r>
              <a:rPr lang="ru-RU" sz="1600" dirty="0" smtClean="0"/>
              <a:t>службы;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явное </a:t>
            </a:r>
            <a:r>
              <a:rPr lang="ru-RU" sz="1600" dirty="0"/>
              <a:t>нарушение установленных запретов (использование служебной информации, получение наград, почетных и специальных званий (за исключением научных) от иностранных государств, поездки за счет принимающей стороны и др.).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74" y="149117"/>
            <a:ext cx="2398144" cy="1395011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5230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" y="41338"/>
            <a:ext cx="924056" cy="86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0226" y="184378"/>
            <a:ext cx="1030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Модельные ситуации конфликта интересов на государственной гражданской службе и порядок их </a:t>
            </a:r>
            <a:r>
              <a:rPr lang="ru-RU" dirty="0" smtClean="0"/>
              <a:t>урегулирования</a:t>
            </a:r>
            <a:r>
              <a:rPr lang="ru-RU" dirty="0"/>
              <a:t>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09455"/>
              </p:ext>
            </p:extLst>
          </p:nvPr>
        </p:nvGraphicFramePr>
        <p:xfrm>
          <a:off x="198408" y="942920"/>
          <a:ext cx="11809562" cy="569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781"/>
                <a:gridCol w="5904781"/>
              </a:tblGrid>
              <a:tr h="3067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Конфликт интересов связанный с: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Меры предотвращения и урегулирования конфликта: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  <a:tr h="1552581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1) выполнением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служащего   </a:t>
                      </a:r>
                    </a:p>
                    <a:p>
                      <a:pPr algn="just"/>
                      <a:r>
                        <a:rPr lang="ru-RU" sz="1000" b="1" dirty="0" smtClean="0"/>
                        <a:t>Суть конфликта:</a:t>
                      </a:r>
                      <a:r>
                        <a:rPr lang="ru-RU" sz="1000" dirty="0" smtClean="0"/>
                        <a:t> Государственный служащий участвует в осуществлении отдельных функций государственного управления и/или в принятии кадровых решений в отношении родственников и/или иных лиц, с которыми связана личная заинтересованность государственного служащего.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Государственному служащему</a:t>
                      </a:r>
                      <a:r>
                        <a:rPr lang="ru-RU" sz="1000" dirty="0" smtClean="0"/>
                        <a:t>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  <a:r>
                        <a:rPr lang="ru-RU" sz="1000" b="1" dirty="0" smtClean="0"/>
                        <a:t>Представителю нанимателя</a:t>
                      </a:r>
                      <a:r>
                        <a:rPr lang="ru-RU" sz="1000" dirty="0" smtClean="0"/>
                        <a:t> рекомендуется отстранить государственного служащего от исполнения должностных обязанностей, предполагающих непосредственное взаимодействие с родственниками и/или иными лицами, с которыми связана личная заинтересованность государственного служащего. Например, рекомендуется временно вывести государственного служащего из состава конкурсной комиссии, если одним из кандидатов на замещение вакантной должности государственной службы является его родственник.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  <a:tr h="1113171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2) выполнением иной оплачиваемой работы </a:t>
                      </a:r>
                    </a:p>
                    <a:p>
                      <a:pPr algn="just"/>
                      <a:r>
                        <a:rPr lang="ru-RU" sz="1000" b="1" dirty="0" smtClean="0"/>
                        <a:t>Суть конфликта</a:t>
                      </a:r>
                      <a:r>
                        <a:rPr lang="ru-RU" sz="1000" dirty="0" smtClean="0"/>
                        <a:t>: Государственный служащий, его родственники или иные лица, с которыми связана личная заинтересованность государственного служащего, выполняют или собираются выполнять оплачиваемую работу на условиях трудового или гражданско-правового договора в организации, в отношении которой государственный служащий осуществляет отдельные функции государственного управления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 направлении представителю нанимателя уведомления о выполнении иной оплачиваемой работы государственному служащему следует полно и подробно изложить, в какой степени выполнение им этой работы связано с его должностными обязанностями. Рекомендуется отказаться от выполнения иной оплачиваемой работы в организации. 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  <a:tr h="272434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3) владением ценными бумагами, банковскими вкладами </a:t>
                      </a:r>
                      <a:r>
                        <a:rPr lang="ru-RU" sz="1000" dirty="0" smtClean="0"/>
                        <a:t> </a:t>
                      </a:r>
                      <a:endParaRPr lang="ru-RU" sz="1000" b="1" dirty="0" smtClean="0"/>
                    </a:p>
                    <a:p>
                      <a:r>
                        <a:rPr lang="ru-RU" sz="1000" b="1" dirty="0" smtClean="0"/>
                        <a:t>Суть конфликта:</a:t>
                      </a:r>
                      <a:r>
                        <a:rPr lang="ru-RU" sz="1000" dirty="0" smtClean="0"/>
                        <a:t> Государственный служащий и/или его родственники владеют ценными бумагами организации, в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В случае если государственный служащий владеет ценными бумагами организации, в отношении которой он осуществляет отдельные функции государственного управления, он обязан уведомить представителя нанимателя и непосредственного начальника о наличии личной заинтересованности в письменной форме, а также передать ценные бумаги в доверительное управление. В случае если родственники государственного служащего владеют ценными бумагами организации, в отношении которой он осуществляет отдельные функции государственного управления, государственный служащий обязан уведомить представителя нанимателя и непосредственного начальника о наличии личной заинтересованности в письменной форме. При этом в целях урегулирования конфликта интересов государственному служащему необходимо рекомендовать родственникам передать ценные бумаги в доверительное управление либо рассмотреть вопрос об их отчуждении. До принятия государственным служащим мер по урегулированию конфликта интересов представителю нанимателя рекомендуется отстранить государственного служащего от исполнения должностных (служебных) обязанностей в отношении организации, ценными бумагами которой владеет государственный служащий или его родственники.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801" y="130758"/>
            <a:ext cx="11132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Модельные ситуации конфликта интересов на государственной гражданской службе и порядок их </a:t>
            </a:r>
            <a:r>
              <a:rPr lang="ru-RU" sz="1400" dirty="0" smtClean="0"/>
              <a:t>урегулирования</a:t>
            </a:r>
            <a:r>
              <a:rPr lang="ru-RU" sz="1400" dirty="0"/>
              <a:t>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90504"/>
              </p:ext>
            </p:extLst>
          </p:nvPr>
        </p:nvGraphicFramePr>
        <p:xfrm>
          <a:off x="167977" y="492155"/>
          <a:ext cx="11809562" cy="62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781"/>
                <a:gridCol w="5904781"/>
              </a:tblGrid>
              <a:tr h="3067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Конфликт интересов связанный с: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Меры предотвращения и урегулирования конфликта: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  <a:tr h="898297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4)  имущественными обязательствами и судебными разбирательствами </a:t>
                      </a:r>
                    </a:p>
                    <a:p>
                      <a:pPr algn="just"/>
                      <a:r>
                        <a:rPr lang="ru-RU" sz="1000" b="1" dirty="0" smtClean="0"/>
                        <a:t>Суть конфликта: </a:t>
                      </a:r>
                      <a:r>
                        <a:rPr lang="ru-RU" sz="1000" b="0" dirty="0" smtClean="0"/>
                        <a:t>Государственный служащий участвует в осуществлении отдельных функций государственного управления в отношении организации, перед которой сам государственный служащий и/или его родственники имеют имущественные обязательства;</a:t>
                      </a:r>
                    </a:p>
                    <a:p>
                      <a:pPr algn="just"/>
                      <a:endParaRPr lang="ru-RU" sz="1000" b="0" dirty="0" smtClean="0"/>
                    </a:p>
                    <a:p>
                      <a:pPr algn="just"/>
                      <a:r>
                        <a:rPr lang="ru-RU" sz="1000" b="1" dirty="0" smtClean="0"/>
                        <a:t>Суть конфликта: </a:t>
                      </a:r>
                      <a:r>
                        <a:rPr lang="ru-RU" sz="1000" b="0" dirty="0" smtClean="0"/>
                        <a:t>Государственный служащий, его родственники или иные лица, с которыми связана личная заинтересованность государственного служащего, участвуют в деле, рассматриваемом в судебном разбирательстве с физическими лицами и организациями, в отношении которых государственный служащий осуществляет отдельные функции государственного управления.</a:t>
                      </a:r>
                      <a:endParaRPr lang="ru-RU" sz="1000" b="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В этом случае государственному служащему и его родственникам рекомендуется урегулировать имеющиеся имущественные обязательства (выплатить долг, расторгнуть договор аренды и т.д.). При невозможности сделать это, государственному служащему следует уведомить представителя нанимателя и непосредственного начальника о наличии личной заинтересованности в письменной форме;</a:t>
                      </a:r>
                    </a:p>
                    <a:p>
                      <a:pPr algn="just"/>
                      <a:endParaRPr lang="ru-RU" sz="1000" dirty="0" smtClean="0"/>
                    </a:p>
                    <a:p>
                      <a:pPr algn="just"/>
                      <a:r>
                        <a:rPr lang="ru-RU" sz="1000" dirty="0" smtClean="0"/>
                        <a:t>Государственному служащему следует уведомить представителя нанимателя и непосредственного начальника в письменной форме о наличии личной заинтересованности. Представителю нанимателя рекомендуется отстранить государственного служащего от исполнения должностных (служебных) обязанностей в отношении физических лиц и организаций, которые находятся в стадии судебного разбирательства с государственным служащим, его родственниками или иными лицами, с которыми связана личная заинтересованность государственного служащего.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  <a:tr h="1113171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5) взаимодействием с бывшим работодателем и трудоустройством после увольнения с государственной службы</a:t>
                      </a:r>
                    </a:p>
                    <a:p>
                      <a:pPr algn="just"/>
                      <a:endParaRPr lang="ru-RU" sz="1000" b="1" dirty="0" smtClean="0"/>
                    </a:p>
                    <a:p>
                      <a:pPr algn="just"/>
                      <a:r>
                        <a:rPr lang="ru-RU" sz="1000" b="1" dirty="0" smtClean="0"/>
                        <a:t>Суть конфликта:  </a:t>
                      </a:r>
                      <a:r>
                        <a:rPr lang="ru-RU" sz="1000" b="0" dirty="0" smtClean="0"/>
                        <a:t>Государственный служащий участвует в осуществлении отдельных функций государственного управления в отношении организации, владельцем, руководителем или работником которой он являлся до поступления на государственную службу;</a:t>
                      </a:r>
                    </a:p>
                    <a:p>
                      <a:pPr algn="just"/>
                      <a:endParaRPr lang="ru-RU" sz="1000" b="0" dirty="0" smtClean="0"/>
                    </a:p>
                    <a:p>
                      <a:pPr algn="just"/>
                      <a:endParaRPr lang="ru-RU" sz="1000" b="0" dirty="0" smtClean="0"/>
                    </a:p>
                    <a:p>
                      <a:pPr algn="just"/>
                      <a:r>
                        <a:rPr lang="ru-RU" sz="1000" b="1" dirty="0" smtClean="0"/>
                        <a:t>Суть конфликта: </a:t>
                      </a:r>
                      <a:r>
                        <a:rPr lang="ru-RU" sz="1000" b="0" dirty="0" smtClean="0"/>
                        <a:t>Государственный служащий ведет переговоры о трудоустройстве после увольнения с государственной службы на работу в организацию, в отношении которой он осуществляет отдельные функции государственного управления.</a:t>
                      </a:r>
                      <a:endParaRPr lang="ru-RU" sz="1000" b="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/>
                        <a:t>Государственному служащему в случае поручения ему отдельных функций государственного управления в отношении организации, владельцем, руководителем или работником которой он являлся до поступления на государственную службу, рекомендуется уведомить представителя нанимателя и непосредственного начальника в письменной форме о факте предыдущей работы в данной организации и о возможности возникновения конфликтной ситуации. Представителю нанимателя рекомендуется оценить возможные риски (меры – вплоть до отстранения от управления).</a:t>
                      </a:r>
                    </a:p>
                    <a:p>
                      <a:pPr algn="just"/>
                      <a:endParaRPr lang="ru-RU" sz="950" dirty="0" smtClean="0"/>
                    </a:p>
                    <a:p>
                      <a:pPr algn="just"/>
                      <a:r>
                        <a:rPr lang="ru-RU" sz="950" dirty="0" smtClean="0"/>
                        <a:t>Государственному служащему рекомендуется воздерживаться от ведения переговоров о последующем трудоустройстве с организациями, в отношении которых он осуществляет отдельные функции государственного управления. При поступлении соответствующих предложений от проверяемой организации государственному служащему рекомендуется отказаться от их обсуждения до момента увольнения с государственной службы. В случае если указанные переговоры о последующем трудоустройстве начались, государственному служащему следует уведомить представителя нанимателя и непосредственного начальника в письменной форме о наличии личной заинтересованности. Представителю нанимателя рекомендуется отстранить государственного служащего от исполнения должностных (служебных) обязанностей в отношении организации, с которой он ведет переговоры о трудоустройстве после увольнения с государственной службы.</a:t>
                      </a:r>
                    </a:p>
                    <a:p>
                      <a:pPr algn="just"/>
                      <a:r>
                        <a:rPr lang="ru-RU" sz="950" dirty="0" smtClean="0"/>
                        <a:t>Государственный</a:t>
                      </a:r>
                      <a:r>
                        <a:rPr lang="ru-RU" sz="950" baseline="0" dirty="0" smtClean="0"/>
                        <a:t> служащий </a:t>
                      </a:r>
                      <a:r>
                        <a:rPr lang="ru-RU" sz="950" dirty="0" smtClean="0"/>
                        <a:t>планирующий свое увольнение должен обратиться в комиссию по соблюдению требований к служебного поведения и урегулирования конфликта интересов,</a:t>
                      </a:r>
                      <a:r>
                        <a:rPr lang="ru-RU" sz="950" baseline="0" dirty="0" smtClean="0"/>
                        <a:t> о даче согласия на замещение должности в коммерческой или некоммерческой организации либо на выполнение работы на условиях гражданско-правового договора в коммерческой или некоммерческой организации, если отдельные функции по государственному управлению этой организацией входили в его должностные (служебные) обязанности).</a:t>
                      </a:r>
                      <a:endParaRPr lang="ru-RU" sz="95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1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" y="41338"/>
            <a:ext cx="924056" cy="86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0226" y="184378"/>
            <a:ext cx="1030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Модельные ситуации конфликта интересов на государственной гражданской службе и порядок их </a:t>
            </a:r>
            <a:r>
              <a:rPr lang="ru-RU" dirty="0" smtClean="0"/>
              <a:t>урегулирования</a:t>
            </a:r>
            <a:r>
              <a:rPr lang="ru-RU" dirty="0"/>
              <a:t>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41919"/>
              </p:ext>
            </p:extLst>
          </p:nvPr>
        </p:nvGraphicFramePr>
        <p:xfrm>
          <a:off x="258793" y="830709"/>
          <a:ext cx="11766430" cy="5869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215"/>
                <a:gridCol w="5883215"/>
              </a:tblGrid>
              <a:tr h="29161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Конфликт интересов связанный с: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Меры предотвращения и урегулирования конфликта: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  <a:tr h="4143509">
                <a:tc>
                  <a:txBody>
                    <a:bodyPr/>
                    <a:lstStyle/>
                    <a:p>
                      <a:pPr marL="228600" indent="-228600" algn="just">
                        <a:buAutoNum type="arabicParenR" startAt="6"/>
                      </a:pPr>
                      <a:r>
                        <a:rPr lang="ru-RU" sz="1000" b="1" dirty="0" smtClean="0"/>
                        <a:t>явным нарушением государственным служащим установленных запретов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000" b="1" dirty="0" smtClean="0"/>
                        <a:t>Суть конфликта: </a:t>
                      </a:r>
                      <a:r>
                        <a:rPr lang="ru-RU" sz="1000" b="0" dirty="0" smtClean="0"/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 общественных объединений и религиозных объединений.</a:t>
                      </a:r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r>
                        <a:rPr lang="ru-RU" sz="1000" b="1" dirty="0" smtClean="0"/>
                        <a:t>Суть конфликта:</a:t>
                      </a:r>
                      <a:r>
                        <a:rPr lang="ru-RU" sz="1000" b="0" dirty="0" smtClean="0"/>
                        <a:t> Государственный служащий в ходе проведения контрольно-надзорных мероприятий обнаруживает нарушения законодательства. Государственный служащий рекомендует организации для устранения нарушений воспользоваться услугами конкретной компании, владельцами, руководителями или сотрудниками которой являются родственники государственного служащего или иные лица, с которыми связана личная заинтересованность государственного служащего.</a:t>
                      </a:r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r>
                        <a:rPr lang="ru-RU" sz="1000" b="1" dirty="0" smtClean="0"/>
                        <a:t>Суть конфликта: </a:t>
                      </a:r>
                      <a:r>
                        <a:rPr lang="ru-RU" sz="1000" b="0" dirty="0" smtClean="0"/>
                        <a:t>Государственный служащий выполняет иную оплачиваемую работу в организациях, финансируемых иностранными государствами.</a:t>
                      </a:r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endParaRPr lang="ru-RU" sz="1000" b="0" dirty="0" smtClean="0"/>
                    </a:p>
                    <a:p>
                      <a:pPr marL="0" indent="0" algn="just">
                        <a:buNone/>
                      </a:pPr>
                      <a:r>
                        <a:rPr lang="ru-RU" sz="1000" b="1" dirty="0" smtClean="0"/>
                        <a:t>Суть конфликта: </a:t>
                      </a:r>
                      <a:r>
                        <a:rPr lang="ru-RU" sz="1000" b="0" dirty="0" smtClean="0"/>
                        <a:t>Государственный служащий использует информацию, полученную в ходе исполнения служебных обязанностей и временно недоступную широкой общественности, для получения конкурентных преимуществ при совершении коммерческих операций.</a:t>
                      </a:r>
                    </a:p>
                  </a:txBody>
                  <a:tcPr>
                    <a:solidFill>
                      <a:srgbClr val="DEF1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Гражданскому служащему запрещается принимать без письменного разрешения представителя нанимателя награды, почетные и специальные звания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должностные обязанности входит взаимодействие с указанными организациями и объединениями.</a:t>
                      </a:r>
                    </a:p>
                    <a:p>
                      <a:pPr algn="just"/>
                      <a:r>
                        <a:rPr lang="ru-RU" sz="1000" dirty="0" smtClean="0"/>
                        <a:t>Лица, замещающие государственные должности края, гражданские служащие обязаны уведомлять обо всех случаях получения подарка уполномоченных должностных лиц (постановление Губернатора Хабаровского края от 13.08.2015 N 78 "О порядке уведомления отдельными категориями лиц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сдачи и оценки подарка, реализации (выкупа) и зачисления средств, вырученных от его реализации«).</a:t>
                      </a:r>
                    </a:p>
                    <a:p>
                      <a:pPr algn="just"/>
                      <a:endParaRPr lang="ru-RU" sz="1000" dirty="0" smtClean="0"/>
                    </a:p>
                    <a:p>
                      <a:pPr algn="just"/>
                      <a:r>
                        <a:rPr lang="ru-RU" sz="1000" dirty="0" smtClean="0"/>
                        <a:t>Государственному служащему при выявлении в ходе контрольно-надзорных мероприятий нарушений законодательства рекомендуется воздержаться от дачи советов относительно того, какие организации могут быть привлечены для устранения этих нарушений.</a:t>
                      </a:r>
                    </a:p>
                    <a:p>
                      <a:pPr algn="just"/>
                      <a:endParaRPr lang="ru-RU" sz="1000" dirty="0" smtClean="0"/>
                    </a:p>
                    <a:p>
                      <a:pPr algn="just"/>
                      <a:endParaRPr lang="ru-RU" sz="1000" dirty="0" smtClean="0"/>
                    </a:p>
                    <a:p>
                      <a:pPr algn="just"/>
                      <a:endParaRPr lang="ru-RU" sz="1000" dirty="0" smtClean="0"/>
                    </a:p>
                    <a:p>
                      <a:pPr algn="just"/>
                      <a:r>
                        <a:rPr lang="ru-RU" sz="1000" dirty="0" smtClean="0"/>
                        <a:t>В соответствии с пунктом 17 части 1 статьи 17Федерального закона N 79-ФЗ гражданскому служащему запрещается 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если иное не предусмотрено международным договором Российской Федерации или российским законодательством.</a:t>
                      </a:r>
                    </a:p>
                    <a:p>
                      <a:pPr algn="just"/>
                      <a:endParaRPr lang="ru-RU" sz="1000" dirty="0" smtClean="0"/>
                    </a:p>
                    <a:p>
                      <a:pPr algn="just"/>
                      <a:r>
                        <a:rPr lang="ru-RU" sz="1000" dirty="0" smtClean="0"/>
                        <a:t>Государственному служащему запрещается разглашать или использовать в целях, не связанных с государственной службой, сведения, отнесенные в соответствии с федеральным законом к сведениям конфиденциального характера, или служебную информацию, ставшие ему известными в связи с исполнением должностных обязанностей. Указанный запрет распространяется в том числе и на использование </a:t>
                      </a:r>
                      <a:r>
                        <a:rPr lang="ru-RU" sz="1000" dirty="0" err="1" smtClean="0"/>
                        <a:t>неконфиденциальной</a:t>
                      </a:r>
                      <a:r>
                        <a:rPr lang="ru-RU" sz="1000" dirty="0" smtClean="0"/>
                        <a:t> информации, которая лишь временно недоступна широкой общественности.</a:t>
                      </a:r>
                      <a:endParaRPr lang="ru-RU" sz="1000" dirty="0"/>
                    </a:p>
                  </a:txBody>
                  <a:tcPr>
                    <a:solidFill>
                      <a:srgbClr val="DEF1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0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2150" y="3335091"/>
            <a:ext cx="9762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Лица, замещающие государственные должности Хабаровского </a:t>
            </a:r>
            <a:r>
              <a:rPr lang="ru-RU" dirty="0"/>
              <a:t>края, гражданские служащие обязаны в соответствии с законодательством Российской Федерации о противодействии коррупции сообщать о возникновении личной заинтересованности при исполнении должностных обязанностей, которая приводит или может привести к конфликту интересов, а также принимать меры по предотвращению или урегулированию конфликта интересов.</a:t>
            </a:r>
          </a:p>
          <a:p>
            <a:pPr algn="just"/>
            <a:r>
              <a:rPr lang="ru-RU" dirty="0" smtClean="0"/>
              <a:t>	Сообщение </a:t>
            </a:r>
            <a:r>
              <a:rPr lang="ru-RU" dirty="0"/>
              <a:t>оформляется в письменной форме в виде уведомления о возникновении личной заинтересованности при исполнении должностных обязанностей, которая приводит или может привести к конфликту </a:t>
            </a:r>
            <a:r>
              <a:rPr lang="ru-RU" dirty="0" smtClean="0"/>
              <a:t>интересов.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58210" y="874733"/>
            <a:ext cx="62878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соответствии  с Постановлением </a:t>
            </a:r>
            <a:r>
              <a:rPr lang="ru-RU" sz="1400" dirty="0"/>
              <a:t>Губернатора Хабаровского края от </a:t>
            </a:r>
            <a:r>
              <a:rPr lang="ru-RU" sz="1400" dirty="0" smtClean="0"/>
              <a:t>18 марта 2016</a:t>
            </a:r>
            <a:r>
              <a:rPr lang="en-US" sz="1400" dirty="0" smtClean="0"/>
              <a:t> </a:t>
            </a:r>
            <a:r>
              <a:rPr lang="ru-RU" sz="1400" dirty="0" smtClean="0"/>
              <a:t>г.</a:t>
            </a:r>
            <a:r>
              <a:rPr lang="en-US" sz="1400" dirty="0" smtClean="0"/>
              <a:t>                                                                                 </a:t>
            </a:r>
          </a:p>
          <a:p>
            <a:pPr algn="just"/>
            <a:r>
              <a:rPr lang="ru-RU" sz="1400" dirty="0" smtClean="0"/>
              <a:t> № 30</a:t>
            </a:r>
            <a:r>
              <a:rPr lang="en-US" sz="1400" dirty="0" smtClean="0"/>
              <a:t> </a:t>
            </a:r>
            <a:r>
              <a:rPr lang="ru-RU" sz="1400" dirty="0" smtClean="0"/>
              <a:t>"О </a:t>
            </a:r>
            <a:r>
              <a:rPr lang="ru-RU" sz="1400" dirty="0"/>
              <a:t>порядке сообщения лицами, замещающими отдельные </a:t>
            </a:r>
            <a:endParaRPr lang="ru-RU" sz="1400" dirty="0" smtClean="0"/>
          </a:p>
          <a:p>
            <a:pPr algn="just"/>
            <a:r>
              <a:rPr lang="ru-RU" sz="1400" dirty="0" smtClean="0"/>
              <a:t>государственные </a:t>
            </a:r>
            <a:r>
              <a:rPr lang="ru-RU" sz="1400" dirty="0"/>
              <a:t>должности Хабаровского края, и лицами, </a:t>
            </a:r>
            <a:endParaRPr lang="ru-RU" sz="1400" dirty="0" smtClean="0"/>
          </a:p>
          <a:p>
            <a:pPr algn="just"/>
            <a:r>
              <a:rPr lang="ru-RU" sz="1400" dirty="0" smtClean="0"/>
              <a:t>замещающими </a:t>
            </a:r>
            <a:r>
              <a:rPr lang="ru-RU" sz="1400" dirty="0"/>
              <a:t>должности государственной гражданской службы </a:t>
            </a:r>
            <a:endParaRPr lang="ru-RU" sz="1400" dirty="0" smtClean="0"/>
          </a:p>
          <a:p>
            <a:pPr algn="just"/>
            <a:r>
              <a:rPr lang="ru-RU" sz="1400" dirty="0" smtClean="0"/>
              <a:t>Хабаровского </a:t>
            </a:r>
            <a:r>
              <a:rPr lang="ru-RU" sz="1400" dirty="0"/>
              <a:t>края в аппарате Губернатора и Правительства Хабаровского края, </a:t>
            </a:r>
            <a:endParaRPr lang="ru-RU" sz="1400" dirty="0" smtClean="0"/>
          </a:p>
          <a:p>
            <a:pPr algn="just"/>
            <a:r>
              <a:rPr lang="ru-RU" sz="1400" dirty="0" smtClean="0"/>
              <a:t>органах </a:t>
            </a:r>
            <a:r>
              <a:rPr lang="ru-RU" sz="1400" dirty="0"/>
              <a:t>исполнительной власти Хабаровского края, о возникновении личной </a:t>
            </a:r>
            <a:endParaRPr lang="ru-RU" sz="1400" dirty="0" smtClean="0"/>
          </a:p>
          <a:p>
            <a:pPr algn="just"/>
            <a:r>
              <a:rPr lang="ru-RU" sz="1400" dirty="0" smtClean="0"/>
              <a:t>заинтересованности </a:t>
            </a:r>
            <a:r>
              <a:rPr lang="ru-RU" sz="1400" dirty="0"/>
              <a:t>при исполнении должностных обязанностей, которая </a:t>
            </a:r>
            <a:r>
              <a:rPr lang="ru-RU" sz="1400" dirty="0" smtClean="0"/>
              <a:t>приводит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или может привести к конфликту интересов, и о внесении изменений в отдельные </a:t>
            </a:r>
            <a:endParaRPr lang="ru-RU" sz="1400" dirty="0" smtClean="0"/>
          </a:p>
          <a:p>
            <a:pPr algn="just"/>
            <a:r>
              <a:rPr lang="ru-RU" sz="1400" dirty="0" smtClean="0"/>
              <a:t>постановления </a:t>
            </a:r>
            <a:r>
              <a:rPr lang="ru-RU" sz="1400" dirty="0"/>
              <a:t>Губернатора Хабаровского края"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4323" y="84160"/>
            <a:ext cx="8716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Порядок </a:t>
            </a:r>
            <a:r>
              <a:rPr lang="ru-RU" b="1" dirty="0"/>
              <a:t>сообщения </a:t>
            </a:r>
            <a:r>
              <a:rPr lang="ru-RU" b="1" dirty="0" smtClean="0"/>
              <a:t>лицами о </a:t>
            </a:r>
            <a:r>
              <a:rPr lang="ru-RU" b="1" dirty="0"/>
              <a:t>личной заинтересованности, которая приводит или может привести к конфликту </a:t>
            </a:r>
            <a:r>
              <a:rPr lang="ru-RU" b="1" dirty="0" smtClean="0"/>
              <a:t>интересов:</a:t>
            </a:r>
            <a:endParaRPr lang="ru-RU" b="1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62" y="465726"/>
            <a:ext cx="2394438" cy="2523392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9910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4733" y="361159"/>
            <a:ext cx="10227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sng" strike="noStrike" baseline="0" dirty="0" smtClean="0">
                <a:cs typeface="Times New Roman" panose="02020603050405020304" pitchFamily="18" charset="0"/>
              </a:rPr>
              <a:t>КОРРУПЦИЯ С ТОЧКИ ЗРЕНИЯ РОССИЙСКОГО</a:t>
            </a:r>
            <a:r>
              <a:rPr lang="ru-RU" sz="2000" b="1" i="0" u="sng" strike="noStrike" dirty="0" smtClean="0">
                <a:cs typeface="Times New Roman" panose="02020603050405020304" pitchFamily="18" charset="0"/>
              </a:rPr>
              <a:t> </a:t>
            </a:r>
            <a:r>
              <a:rPr lang="ru-RU" sz="2000" b="1" i="0" u="sng" strike="noStrike" baseline="0" dirty="0" smtClean="0">
                <a:cs typeface="Times New Roman" panose="02020603050405020304" pitchFamily="18" charset="0"/>
              </a:rPr>
              <a:t>ЗАКОНОДАТЕЛЬСТВА</a:t>
            </a:r>
            <a:endParaRPr lang="ru-RU" sz="2000" b="1" u="sng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860" y="969254"/>
            <a:ext cx="102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Федеральный закон "О противодействии коррупции"                     от 25</a:t>
            </a:r>
            <a:r>
              <a:rPr lang="en-US" sz="2400" b="1" i="0" u="none" strike="noStrike" baseline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декабря</a:t>
            </a:r>
            <a:r>
              <a:rPr lang="ru-RU" sz="2400" b="1" i="0" u="none" strike="noStrik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2008 г. N 273-ФЗ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561" y="1654294"/>
            <a:ext cx="8271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Коррупция –это: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791" y="2008237"/>
            <a:ext cx="10944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злоупотребление служебным положением,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дача взятки, получение взятки,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злоупотребление полномочиями,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коммерческий подкуп,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либо все вышеперечисленное в интересах юридического лица.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1384752"/>
            <a:ext cx="2935164" cy="2373923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6933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5" y="11077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9035" y="646043"/>
            <a:ext cx="10542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аспоряжение </a:t>
            </a:r>
            <a:r>
              <a:rPr lang="ru-RU" dirty="0"/>
              <a:t>Губернатора Хабаровского края от </a:t>
            </a:r>
            <a:r>
              <a:rPr lang="ru-RU" dirty="0" smtClean="0"/>
              <a:t>22 октября 2020 г.  № </a:t>
            </a:r>
            <a:r>
              <a:rPr lang="ru-RU" dirty="0"/>
              <a:t>571-р </a:t>
            </a:r>
            <a:r>
              <a:rPr lang="ru-RU" dirty="0" smtClean="0"/>
              <a:t>«О </a:t>
            </a:r>
            <a:r>
              <a:rPr lang="ru-RU" dirty="0"/>
              <a:t>порядке уведомления представителя нанимателя государственными гражданскими служащими органов исполнительной власти Хабаровского края, аппарата Губернатора и Правительства Хабаровского края о намерении выполнять иную оплачиваемую работу» определяет процедуру уведомления государственными гражданскими служащими органов исполнительной власти Хабаровского </a:t>
            </a:r>
            <a:r>
              <a:rPr lang="ru-RU" dirty="0" smtClean="0"/>
              <a:t>края, </a:t>
            </a:r>
            <a:r>
              <a:rPr lang="ru-RU" dirty="0"/>
              <a:t>аппарата Губернатора и Правительства края </a:t>
            </a:r>
            <a:r>
              <a:rPr lang="ru-RU" dirty="0" smtClean="0"/>
              <a:t>представителя </a:t>
            </a:r>
            <a:r>
              <a:rPr lang="ru-RU" dirty="0"/>
              <a:t>нанимателя о намерении выполнять иную оплачиваемую работу.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8486" y="276711"/>
            <a:ext cx="958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Порядок уведомления работодателя о выполнении иной оплачиваемой работе: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9482" y="2954367"/>
            <a:ext cx="10551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Гражданские </a:t>
            </a:r>
            <a:r>
              <a:rPr lang="ru-RU" dirty="0"/>
              <a:t>служащие органов исполнительной власти края</a:t>
            </a:r>
            <a:r>
              <a:rPr lang="ru-RU"/>
              <a:t>, </a:t>
            </a:r>
            <a:r>
              <a:rPr lang="ru-RU" smtClean="0"/>
              <a:t>представляют </a:t>
            </a:r>
            <a:r>
              <a:rPr lang="ru-RU" dirty="0"/>
              <a:t>уведомления в кадровые подразделения данных органов 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FF8F8F"/>
                </a:solidFill>
              </a:rPr>
              <a:t>до начала выполнения иной оплачиваемой работы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	Вновь </a:t>
            </a:r>
            <a:r>
              <a:rPr lang="ru-RU" dirty="0"/>
              <a:t>назначенные гражданские служащие, осуществляющие иную оплачиваемую работу на день назначения на должность государственной гражданской службы края, представляют уведомления в департамент, кадровые подразделения </a:t>
            </a:r>
            <a:r>
              <a:rPr lang="ru-RU" dirty="0" smtClean="0"/>
              <a:t>                   </a:t>
            </a:r>
            <a:r>
              <a:rPr lang="ru-RU" b="1" dirty="0" smtClean="0">
                <a:solidFill>
                  <a:srgbClr val="FF8F8F"/>
                </a:solidFill>
              </a:rPr>
              <a:t>в </a:t>
            </a:r>
            <a:r>
              <a:rPr lang="ru-RU" b="1" dirty="0">
                <a:solidFill>
                  <a:srgbClr val="FF8F8F"/>
                </a:solidFill>
              </a:rPr>
              <a:t>день назначения на должность государственной гражданской службы края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81" y="4985690"/>
            <a:ext cx="3588152" cy="17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" y="11077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673" y="1293961"/>
            <a:ext cx="119590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       «Декларирование»  </a:t>
            </a:r>
            <a:r>
              <a:rPr lang="ru-RU" sz="1400" dirty="0"/>
              <a:t>доходов и имущества как основополагающий механизм противодействия </a:t>
            </a:r>
            <a:r>
              <a:rPr lang="ru-RU" sz="1400" dirty="0" smtClean="0"/>
              <a:t>коррупции.</a:t>
            </a:r>
            <a:endParaRPr lang="ru-RU" sz="1400" dirty="0"/>
          </a:p>
          <a:p>
            <a:pPr algn="just"/>
            <a:r>
              <a:rPr lang="ru-RU" sz="1400" dirty="0"/>
              <a:t>•Декларация о доходах и имуществе публичных должностных лиц — ежегодная декларация, которая подается государственными и муниципальными служащими, прочими публичными должностными лицами в рамках законодательства о гражданской службе, муниципальной службе и закона о противодействии коррупции </a:t>
            </a:r>
            <a:r>
              <a:rPr lang="ru-RU" sz="1400" b="1" dirty="0">
                <a:solidFill>
                  <a:srgbClr val="FF8F8F"/>
                </a:solidFill>
              </a:rPr>
              <a:t>(до 30 </a:t>
            </a:r>
            <a:r>
              <a:rPr lang="ru-RU" sz="1400" b="1" dirty="0" smtClean="0">
                <a:solidFill>
                  <a:srgbClr val="FF8F8F"/>
                </a:solidFill>
              </a:rPr>
              <a:t>апреля</a:t>
            </a:r>
            <a:r>
              <a:rPr lang="ru-RU" sz="1400" b="1" dirty="0">
                <a:solidFill>
                  <a:srgbClr val="FF8F8F"/>
                </a:solidFill>
              </a:rPr>
              <a:t> </a:t>
            </a:r>
            <a:r>
              <a:rPr lang="ru-RU" sz="1400" b="1" dirty="0" smtClean="0">
                <a:solidFill>
                  <a:srgbClr val="FF8F8F"/>
                </a:solidFill>
              </a:rPr>
              <a:t>года следующего за отчетным).</a:t>
            </a:r>
          </a:p>
          <a:p>
            <a:pPr algn="just"/>
            <a:r>
              <a:rPr lang="ru-RU" sz="1400" b="1" dirty="0">
                <a:solidFill>
                  <a:srgbClr val="FF8F8F"/>
                </a:solidFill>
              </a:rPr>
              <a:t>	</a:t>
            </a:r>
            <a:r>
              <a:rPr lang="ru-RU" sz="1400" b="1" dirty="0" smtClean="0"/>
              <a:t>В случае если государственный </a:t>
            </a:r>
            <a:r>
              <a:rPr lang="ru-RU" sz="1400" b="1" dirty="0"/>
              <a:t>служащий </a:t>
            </a:r>
            <a:r>
              <a:rPr lang="ru-RU" sz="1400" b="1" dirty="0" smtClean="0"/>
              <a:t>обнаружил, </a:t>
            </a:r>
            <a:r>
              <a:rPr lang="ru-RU" sz="1400" b="1" dirty="0"/>
              <a:t>что в представленных </a:t>
            </a:r>
            <a:r>
              <a:rPr lang="ru-RU" sz="1400" b="1" dirty="0" smtClean="0"/>
              <a:t>сведениях </a:t>
            </a:r>
            <a:r>
              <a:rPr lang="ru-RU" sz="1400" b="1" dirty="0"/>
              <a:t>о доходах, об имуществе и обязательствах имущественного характера не отражены или не полностью отражены какие-либо сведения либо имеются ошибки, они вправе представить уточненные данные. </a:t>
            </a:r>
          </a:p>
          <a:p>
            <a:pPr algn="just"/>
            <a:r>
              <a:rPr lang="ru-RU" sz="1400" b="1" dirty="0" smtClean="0">
                <a:solidFill>
                  <a:srgbClr val="FF8F8F"/>
                </a:solidFill>
              </a:rPr>
              <a:t>	Государственный </a:t>
            </a:r>
            <a:r>
              <a:rPr lang="ru-RU" sz="1400" b="1" dirty="0">
                <a:solidFill>
                  <a:srgbClr val="FF8F8F"/>
                </a:solidFill>
              </a:rPr>
              <a:t>служащий </a:t>
            </a:r>
            <a:r>
              <a:rPr lang="ru-RU" sz="1400" b="1" dirty="0" smtClean="0">
                <a:solidFill>
                  <a:srgbClr val="FF8F8F"/>
                </a:solidFill>
              </a:rPr>
              <a:t>в праве представить </a:t>
            </a:r>
            <a:r>
              <a:rPr lang="ru-RU" sz="1400" b="1" dirty="0">
                <a:solidFill>
                  <a:srgbClr val="FF8F8F"/>
                </a:solidFill>
              </a:rPr>
              <a:t>уточненные сведения в течение </a:t>
            </a:r>
            <a:r>
              <a:rPr lang="ru-RU" sz="1400" b="1" dirty="0" smtClean="0">
                <a:solidFill>
                  <a:srgbClr val="FF8F8F"/>
                </a:solidFill>
              </a:rPr>
              <a:t>одного месяца, после </a:t>
            </a:r>
            <a:r>
              <a:rPr lang="ru-RU" sz="1400" b="1" dirty="0">
                <a:solidFill>
                  <a:srgbClr val="FF8F8F"/>
                </a:solidFill>
              </a:rPr>
              <a:t>30 </a:t>
            </a:r>
            <a:r>
              <a:rPr lang="ru-RU" sz="1400" b="1" dirty="0" smtClean="0">
                <a:solidFill>
                  <a:srgbClr val="FF8F8F"/>
                </a:solidFill>
              </a:rPr>
              <a:t>апреля.</a:t>
            </a:r>
            <a:endParaRPr lang="ru-RU" sz="1400" b="1" dirty="0">
              <a:solidFill>
                <a:srgbClr val="FF8F8F"/>
              </a:solidFill>
            </a:endParaRPr>
          </a:p>
          <a:p>
            <a:pPr algn="just"/>
            <a:r>
              <a:rPr lang="ru-RU" sz="1400" dirty="0"/>
              <a:t>•Введение деклараций о доходах и имуществе публичных должностных лиц закреплено в Конвенции Организации Объединенных Наций против коррупции (статья 8),в ряде документов Всемирного банка, Организации Экономического Сотрудничества и Развития и других международных институтов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•</a:t>
            </a:r>
            <a:r>
              <a:rPr lang="ru-RU" sz="1400" dirty="0"/>
              <a:t>Все системы строятся вокруг </a:t>
            </a:r>
            <a:r>
              <a:rPr lang="ru-RU" sz="1400" dirty="0" smtClean="0"/>
              <a:t>трех </a:t>
            </a:r>
            <a:r>
              <a:rPr lang="ru-RU" sz="1400" dirty="0"/>
              <a:t>ключевых целей:</a:t>
            </a:r>
          </a:p>
          <a:p>
            <a:pPr algn="just"/>
            <a:r>
              <a:rPr lang="ru-RU" sz="1400" dirty="0"/>
              <a:t>•предотвращения незаконного обогащения</a:t>
            </a:r>
          </a:p>
          <a:p>
            <a:pPr algn="just"/>
            <a:r>
              <a:rPr lang="ru-RU" sz="1400" dirty="0"/>
              <a:t>•или урегулирования конфликта интересов.</a:t>
            </a:r>
          </a:p>
          <a:p>
            <a:pPr algn="just"/>
            <a:r>
              <a:rPr lang="ru-RU" sz="1400" dirty="0"/>
              <a:t>•Незаконное обогащение - это значительное увеличение активов публичного должностного лица, превышающее его законные доходы, которое оно не может разумным образом </a:t>
            </a:r>
            <a:r>
              <a:rPr lang="ru-RU" sz="1400" dirty="0" smtClean="0"/>
              <a:t>обосновать. </a:t>
            </a:r>
            <a:endParaRPr lang="ru-RU" sz="1400" dirty="0"/>
          </a:p>
          <a:p>
            <a:pPr algn="just"/>
            <a:r>
              <a:rPr lang="ru-RU" sz="1400" dirty="0"/>
              <a:t>•Конфликт интересов — ситуация, при которой личная заинтересованность публичного должностного лица (прямая или косвенная) влияет или может повлиять на объективное исполнение им должностных обязанностей и при которой возникает или может возникнуть противоречие между личной заинтересованностью должностного лица и законными интересами других </a:t>
            </a:r>
            <a:r>
              <a:rPr lang="ru-RU" sz="1400" dirty="0" smtClean="0"/>
              <a:t>лиц;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Выполнение иной оплачиваемой работы.</a:t>
            </a:r>
          </a:p>
          <a:p>
            <a:pPr algn="just"/>
            <a:r>
              <a:rPr lang="ru-RU" sz="1400" dirty="0" smtClean="0"/>
              <a:t>	</a:t>
            </a:r>
            <a:r>
              <a:rPr lang="ru-RU" sz="1400" b="1" dirty="0" smtClean="0"/>
              <a:t>Гражданский </a:t>
            </a:r>
            <a:r>
              <a:rPr lang="ru-RU" sz="1400" b="1" dirty="0"/>
              <a:t>служащий, замещающий должность гражданской службы, включенную в перечень, установленный соответствующим нормативным правовым актом Российской Федерации, обязан представлять представителю нанимателя сведения о своих расходах, а также о расходах членов своей семьи в порядке, установленном федеральным законом и иными нормативными правовыми актами Российской Федерации.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06770" y="322877"/>
            <a:ext cx="811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Представление сведений о доходах, об имуществе </a:t>
            </a:r>
          </a:p>
          <a:p>
            <a:pPr algn="ctr"/>
            <a:r>
              <a:rPr lang="ru-RU" b="1" dirty="0" smtClean="0"/>
              <a:t>и обязательствах имущественного характера: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69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668" y="184378"/>
            <a:ext cx="9687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Специальное нормативно-правовое регулирование по </a:t>
            </a:r>
            <a:r>
              <a:rPr lang="ru-RU" dirty="0" smtClean="0"/>
              <a:t>«декларированию»: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9070" y="1140306"/>
            <a:ext cx="108606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/>
              <a:t>Федеральный закон от 25.12.2008 N 273-ФЗ «О противодействии коррупции</a:t>
            </a:r>
            <a:r>
              <a:rPr lang="ru-RU" sz="1200" dirty="0" smtClean="0"/>
              <a:t>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/>
              <a:t>Федеральный закон от 03.12.2012 N </a:t>
            </a:r>
            <a:r>
              <a:rPr lang="ru-RU" sz="1200" dirty="0" smtClean="0"/>
              <a:t>230-ФЗ «О </a:t>
            </a:r>
            <a:r>
              <a:rPr lang="ru-RU" sz="1200" dirty="0"/>
              <a:t>контроле за соответствием расходов лиц, замещающих государственные должности, и иных лиц их </a:t>
            </a:r>
            <a:r>
              <a:rPr lang="ru-RU" sz="1200" dirty="0" smtClean="0"/>
              <a:t>доходам»; </a:t>
            </a:r>
            <a:endParaRPr lang="ru-RU" sz="12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Указ </a:t>
            </a:r>
            <a:r>
              <a:rPr lang="ru-RU" sz="1200" dirty="0"/>
              <a:t>Президента РФ от 23.06.2014 N 460 </a:t>
            </a:r>
            <a:r>
              <a:rPr lang="ru-RU" sz="1200" dirty="0" smtClean="0"/>
              <a:t>«Об </a:t>
            </a:r>
            <a:r>
              <a:rPr lang="ru-RU" sz="1200" dirty="0"/>
              <a:t>утверждении формы справки о доходах, расходах, об имуществе и обязательствах имущественного характера и внесении изменений в некоторые акты Президента Российской </a:t>
            </a:r>
            <a:r>
              <a:rPr lang="ru-RU" sz="1200" dirty="0" smtClean="0"/>
              <a:t>Федерации»;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Указ </a:t>
            </a:r>
            <a:r>
              <a:rPr lang="ru-RU" sz="1200" dirty="0"/>
              <a:t>Президента РФ от 18.05.2009 N 557 </a:t>
            </a:r>
            <a:r>
              <a:rPr lang="ru-RU" sz="1200" dirty="0" smtClean="0"/>
              <a:t>«Об </a:t>
            </a:r>
            <a:r>
              <a:rPr lang="ru-RU" sz="1200" dirty="0"/>
              <a:t>утверждении перечня должностей федеральной государственной службы, при замещении которых федеральные государственные служащие обязаны представлять сведения о 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супруги (супруга) и несовершеннолетних </a:t>
            </a:r>
            <a:r>
              <a:rPr lang="ru-RU" sz="1200" dirty="0" smtClean="0"/>
              <a:t>детей»;</a:t>
            </a:r>
            <a:endParaRPr lang="ru-RU" sz="12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/>
              <a:t>Указ Президента РФ от 18.05.2009 N 558  </a:t>
            </a:r>
            <a:r>
              <a:rPr lang="ru-RU" sz="1200" dirty="0" smtClean="0"/>
              <a:t>«О </a:t>
            </a:r>
            <a:r>
              <a:rPr lang="ru-RU" sz="1200" dirty="0"/>
              <a:t>представлении гражданами, претендующими на замещение государственных должностей Российской Федерации, и лицами, замещающими государственные должности Российской Федерации, сведений о доходах, об имуществе и обязательствах имущественного </a:t>
            </a:r>
            <a:r>
              <a:rPr lang="ru-RU" sz="1200" dirty="0" smtClean="0"/>
              <a:t>характера».</a:t>
            </a:r>
            <a:endParaRPr lang="ru-RU" sz="12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Указ </a:t>
            </a:r>
            <a:r>
              <a:rPr lang="ru-RU" sz="1200" dirty="0"/>
              <a:t>Президента РФ от 08.07.2013 N 613 </a:t>
            </a:r>
            <a:r>
              <a:rPr lang="ru-RU" sz="1200" dirty="0" smtClean="0"/>
              <a:t> </a:t>
            </a:r>
            <a:r>
              <a:rPr lang="ru-RU" sz="1200" dirty="0"/>
              <a:t>"Вопросы противодействия </a:t>
            </a:r>
            <a:r>
              <a:rPr lang="ru-RU" sz="1200" dirty="0" smtClean="0"/>
              <a:t>коррупции«;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/>
              <a:t>Указ Президента РФ от 06.06.2013 N 546 </a:t>
            </a:r>
            <a:r>
              <a:rPr lang="ru-RU" sz="1200" dirty="0" smtClean="0"/>
              <a:t> </a:t>
            </a:r>
            <a:r>
              <a:rPr lang="ru-RU" sz="1200" dirty="0"/>
              <a:t>"О проверке достоверности сведений об имуществе и обязательствах имущественного характера за пределами территории Российской Федерации, о расходах по каждой сделке по приобретению объектов недвижимости, транспортных средств, ценных бумаг и акций, представляемых кандидатами на выборах в органы государственной власти, выборах глав муниципальных районов и глав городских округов, а также политическими партиями в связи с внесением Президенту Российской Федерации предложений о кандидатурах на должность высшего должностного лица (руководителя высшего исполнительного органа государственной власти) субъекта Российской </a:t>
            </a:r>
            <a:r>
              <a:rPr lang="ru-RU" sz="1200" dirty="0" smtClean="0"/>
              <a:t>Федерации»;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/>
              <a:t> Указ Президента РФ от 02.04.2013 N 309 </a:t>
            </a:r>
            <a:r>
              <a:rPr lang="ru-RU" sz="1200" dirty="0" smtClean="0"/>
              <a:t> «О </a:t>
            </a:r>
            <a:r>
              <a:rPr lang="ru-RU" sz="1200" dirty="0"/>
              <a:t>мерах по реализации отдельных положений Федерального закона "О противодействии </a:t>
            </a:r>
            <a:r>
              <a:rPr lang="ru-RU" sz="1200" dirty="0" smtClean="0"/>
              <a:t>коррупции»;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/>
              <a:t>Указ Президента РФ от 02.04.2013 N </a:t>
            </a:r>
            <a:r>
              <a:rPr lang="ru-RU" sz="1200" dirty="0" smtClean="0"/>
              <a:t>310 «О </a:t>
            </a:r>
            <a:r>
              <a:rPr lang="ru-RU" sz="1200" dirty="0"/>
              <a:t>мерах по реализации отдельных положений Федерального закона </a:t>
            </a:r>
            <a:r>
              <a:rPr lang="ru-RU" sz="1200" dirty="0" smtClean="0"/>
              <a:t>«О </a:t>
            </a:r>
            <a:r>
              <a:rPr lang="ru-RU" sz="1200" dirty="0"/>
              <a:t>контроле за соответствием расходов лиц, замещающих государственные должности, и иных лиц их </a:t>
            </a:r>
            <a:r>
              <a:rPr lang="ru-RU" sz="1200" dirty="0" smtClean="0"/>
              <a:t>доходам»;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/>
              <a:t>Постановление Губернатора Хабаровского края от 24.08.2009 N 121 </a:t>
            </a:r>
            <a:r>
              <a:rPr lang="ru-RU" sz="1200" dirty="0" smtClean="0"/>
              <a:t> «Об </a:t>
            </a:r>
            <a:r>
              <a:rPr lang="ru-RU" sz="1200" dirty="0"/>
              <a:t>утверждении Перечня должностей государственной гражданской службы Хабаровского края в органах исполнительной власти Хабаровского края, при замещении которых государственные гражданские служащие Хабаровского края обязаны представлять сведения о своих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своих супруги (супруга) и несовершеннолетних </a:t>
            </a:r>
            <a:r>
              <a:rPr lang="ru-RU" sz="1200" dirty="0" smtClean="0"/>
              <a:t>детей».</a:t>
            </a:r>
          </a:p>
        </p:txBody>
      </p:sp>
    </p:spTree>
    <p:extLst>
      <p:ext uri="{BB962C8B-B14F-4D97-AF65-F5344CB8AC3E}">
        <p14:creationId xmlns:p14="http://schemas.microsoft.com/office/powerpoint/2010/main" val="11808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67024" y="41337"/>
            <a:ext cx="1069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8B8B"/>
                </a:solidFill>
              </a:rPr>
              <a:t>Структура справок о доходах, расхода, об имуществе и обязательствах имущественного характера</a:t>
            </a:r>
            <a:r>
              <a:rPr lang="ru-RU" dirty="0" smtClean="0">
                <a:solidFill>
                  <a:srgbClr val="FF8B8B"/>
                </a:solidFill>
              </a:rPr>
              <a:t>:</a:t>
            </a:r>
            <a:endParaRPr lang="ru-RU" dirty="0">
              <a:solidFill>
                <a:srgbClr val="FF8B8B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075"/>
              </p:ext>
            </p:extLst>
          </p:nvPr>
        </p:nvGraphicFramePr>
        <p:xfrm>
          <a:off x="1475117" y="1656272"/>
          <a:ext cx="483079" cy="4201064"/>
        </p:xfrm>
        <a:graphic>
          <a:graphicData uri="http://schemas.openxmlformats.org/drawingml/2006/table">
            <a:tbl>
              <a:tblPr/>
              <a:tblGrid>
                <a:gridCol w="483079"/>
              </a:tblGrid>
              <a:tr h="4201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Разделы:</a:t>
                      </a:r>
                      <a:endParaRPr lang="ru-RU" dirty="0"/>
                    </a:p>
                  </a:txBody>
                  <a:tcPr vert="vert27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99326"/>
              </p:ext>
            </p:extLst>
          </p:nvPr>
        </p:nvGraphicFramePr>
        <p:xfrm>
          <a:off x="2605177" y="1587260"/>
          <a:ext cx="5460521" cy="422695"/>
        </p:xfrm>
        <a:graphic>
          <a:graphicData uri="http://schemas.openxmlformats.org/drawingml/2006/table">
            <a:tbl>
              <a:tblPr/>
              <a:tblGrid>
                <a:gridCol w="5460521"/>
              </a:tblGrid>
              <a:tr h="42269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1. Сведения о доходах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15371"/>
              </p:ext>
            </p:extLst>
          </p:nvPr>
        </p:nvGraphicFramePr>
        <p:xfrm>
          <a:off x="2622430" y="2104846"/>
          <a:ext cx="5434642" cy="388188"/>
        </p:xfrm>
        <a:graphic>
          <a:graphicData uri="http://schemas.openxmlformats.org/drawingml/2006/table">
            <a:tbl>
              <a:tblPr/>
              <a:tblGrid>
                <a:gridCol w="5434642"/>
              </a:tblGrid>
              <a:tr h="38818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2. Сведения о расходах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79662"/>
              </p:ext>
            </p:extLst>
          </p:nvPr>
        </p:nvGraphicFramePr>
        <p:xfrm>
          <a:off x="2631057" y="2639683"/>
          <a:ext cx="5408762" cy="431321"/>
        </p:xfrm>
        <a:graphic>
          <a:graphicData uri="http://schemas.openxmlformats.org/drawingml/2006/table">
            <a:tbl>
              <a:tblPr/>
              <a:tblGrid>
                <a:gridCol w="5408762"/>
              </a:tblGrid>
              <a:tr h="431321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3. Сведения об имуществе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85477"/>
              </p:ext>
            </p:extLst>
          </p:nvPr>
        </p:nvGraphicFramePr>
        <p:xfrm>
          <a:off x="2648309" y="3200401"/>
          <a:ext cx="5365631" cy="640080"/>
        </p:xfrm>
        <a:graphic>
          <a:graphicData uri="http://schemas.openxmlformats.org/drawingml/2006/table">
            <a:tbl>
              <a:tblPr/>
              <a:tblGrid>
                <a:gridCol w="5365631"/>
              </a:tblGrid>
              <a:tr h="491706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4. Сведения о счетах в банках и иных кредитных организациях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61313"/>
              </p:ext>
            </p:extLst>
          </p:nvPr>
        </p:nvGraphicFramePr>
        <p:xfrm>
          <a:off x="2648310" y="4002657"/>
          <a:ext cx="5391509" cy="457200"/>
        </p:xfrm>
        <a:graphic>
          <a:graphicData uri="http://schemas.openxmlformats.org/drawingml/2006/table">
            <a:tbl>
              <a:tblPr/>
              <a:tblGrid>
                <a:gridCol w="5391509"/>
              </a:tblGrid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5. Сведения о ценных бумагах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4361"/>
              </p:ext>
            </p:extLst>
          </p:nvPr>
        </p:nvGraphicFramePr>
        <p:xfrm>
          <a:off x="2639684" y="4623758"/>
          <a:ext cx="5400135" cy="640080"/>
        </p:xfrm>
        <a:graphic>
          <a:graphicData uri="http://schemas.openxmlformats.org/drawingml/2006/table">
            <a:tbl>
              <a:tblPr/>
              <a:tblGrid>
                <a:gridCol w="5400135"/>
              </a:tblGrid>
              <a:tr h="37956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6. Сведения</a:t>
                      </a:r>
                      <a:r>
                        <a:rPr lang="ru-RU" baseline="0" dirty="0" smtClean="0"/>
                        <a:t> об обязательствах имущественного характера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89089"/>
              </p:ext>
            </p:extLst>
          </p:nvPr>
        </p:nvGraphicFramePr>
        <p:xfrm>
          <a:off x="2648309" y="5408762"/>
          <a:ext cx="5400136" cy="914400"/>
        </p:xfrm>
        <a:graphic>
          <a:graphicData uri="http://schemas.openxmlformats.org/drawingml/2006/table">
            <a:tbl>
              <a:tblPr/>
              <a:tblGrid>
                <a:gridCol w="5400136"/>
              </a:tblGrid>
              <a:tr h="4140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Раздел 7. Сведения об имуществе, ТС, ЦБ, отчужденных в течение отчетного периода в результате безвозмездной сделки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2199736" y="1759789"/>
            <a:ext cx="8626" cy="4071668"/>
          </a:xfrm>
          <a:prstGeom prst="line">
            <a:avLst/>
          </a:prstGeom>
          <a:ln w="22225">
            <a:solidFill>
              <a:schemeClr val="tx1">
                <a:alpha val="9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199736" y="1759789"/>
            <a:ext cx="267419" cy="0"/>
          </a:xfrm>
          <a:prstGeom prst="straightConnector1">
            <a:avLst/>
          </a:prstGeom>
          <a:ln w="22225">
            <a:solidFill>
              <a:schemeClr val="tx1">
                <a:alpha val="9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08362" y="2268747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199736" y="2852468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204049" y="3533955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08362" y="4232694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9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228490" y="4914181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231366" y="5819955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66823" y="3795623"/>
            <a:ext cx="232913" cy="0"/>
          </a:xfrm>
          <a:prstGeom prst="line">
            <a:avLst/>
          </a:prstGeom>
          <a:ln w="22225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67" y="2611260"/>
            <a:ext cx="2676650" cy="351349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32093"/>
              </p:ext>
            </p:extLst>
          </p:nvPr>
        </p:nvGraphicFramePr>
        <p:xfrm>
          <a:off x="1773448" y="496671"/>
          <a:ext cx="10122553" cy="94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553"/>
              </a:tblGrid>
              <a:tr h="305888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3.3.   Цифровые   финансовые   активы,   цифровые   права,   включающие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одновременно цифровые финансовые активы и иные цифровые права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FF99">
                        <a:alpha val="6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 </a:t>
                      </a:r>
                      <a:r>
                        <a:rPr lang="ru-RU" sz="1100" b="1" dirty="0" smtClean="0"/>
                        <a:t>3.4. Утилитарные цифровые права</a:t>
                      </a:r>
                      <a:endParaRPr lang="ru-RU" sz="1100" b="1" dirty="0"/>
                    </a:p>
                  </a:txBody>
                  <a:tcPr>
                    <a:solidFill>
                      <a:srgbClr val="DEF199">
                        <a:alpha val="56000"/>
                      </a:srgbClr>
                    </a:solidFill>
                  </a:tcPr>
                </a:tc>
              </a:tr>
              <a:tr h="18824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</a:t>
                      </a:r>
                      <a:r>
                        <a:rPr lang="ru-RU" sz="1100" b="1" dirty="0" smtClean="0"/>
                        <a:t>3.5. Цифровая валюта</a:t>
                      </a:r>
                      <a:endParaRPr lang="ru-RU" sz="1100" b="1" dirty="0"/>
                    </a:p>
                  </a:txBody>
                  <a:tcPr>
                    <a:solidFill>
                      <a:srgbClr val="FFC000">
                        <a:alpha val="98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8333117" y="1481200"/>
            <a:ext cx="0" cy="1477660"/>
          </a:xfrm>
          <a:prstGeom prst="lin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8064102" y="2958860"/>
            <a:ext cx="26901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3770" y="6283063"/>
            <a:ext cx="1161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8B8B"/>
                </a:solidFill>
              </a:rPr>
              <a:t>В соответствии с Указом Президента от 10 декабря 2020 г. №778 Справка </a:t>
            </a:r>
            <a:r>
              <a:rPr lang="ru-RU" sz="1400" dirty="0">
                <a:solidFill>
                  <a:srgbClr val="FF8B8B"/>
                </a:solidFill>
              </a:rPr>
              <a:t>заполняется с использованием</a:t>
            </a:r>
          </a:p>
          <a:p>
            <a:pPr algn="ctr"/>
            <a:r>
              <a:rPr lang="ru-RU" sz="1400" dirty="0">
                <a:solidFill>
                  <a:srgbClr val="FF8B8B"/>
                </a:solidFill>
              </a:rPr>
              <a:t>программного обеспечения  «Справки БК версия </a:t>
            </a:r>
            <a:r>
              <a:rPr lang="ru-RU" sz="1400" dirty="0" smtClean="0">
                <a:solidFill>
                  <a:srgbClr val="FF8B8B"/>
                </a:solidFill>
              </a:rPr>
              <a:t>2.5.0.»</a:t>
            </a:r>
            <a:endParaRPr lang="ru-RU" sz="1400" dirty="0">
              <a:solidFill>
                <a:srgbClr val="FF8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4128" y="312972"/>
            <a:ext cx="9998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 невозможности представить сведения о </a:t>
            </a:r>
            <a:r>
              <a:rPr lang="ru-RU" dirty="0" smtClean="0"/>
              <a:t>доходах</a:t>
            </a:r>
            <a:r>
              <a:rPr lang="ru-RU" dirty="0"/>
              <a:t>, расходах, об имуществе и обязательствах имущественного </a:t>
            </a:r>
            <a:r>
              <a:rPr lang="ru-RU" dirty="0" smtClean="0"/>
              <a:t>характера </a:t>
            </a:r>
            <a:r>
              <a:rPr lang="ru-RU" dirty="0"/>
              <a:t>в отношении члена </a:t>
            </a:r>
            <a:r>
              <a:rPr lang="ru-RU" dirty="0" smtClean="0"/>
              <a:t>семьи: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7480" y="1067885"/>
            <a:ext cx="10498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Служащему </a:t>
            </a:r>
            <a:r>
              <a:rPr lang="ru-RU" sz="1600" dirty="0"/>
              <a:t>следует обратиться с </a:t>
            </a:r>
            <a:r>
              <a:rPr lang="ru-RU" sz="1600" dirty="0" smtClean="0"/>
              <a:t>уведомлением в </a:t>
            </a:r>
            <a:r>
              <a:rPr lang="ru-RU" sz="1600" dirty="0"/>
              <a:t>подразделение кадровой </a:t>
            </a:r>
            <a:r>
              <a:rPr lang="ru-RU" sz="1600" dirty="0" smtClean="0"/>
              <a:t>службы, либо органа по </a:t>
            </a:r>
            <a:r>
              <a:rPr lang="ru-RU" sz="1600" dirty="0"/>
              <a:t>профилактике коррупционных и иных правонарушений (Постановление Губернатора Хабаровского края от </a:t>
            </a:r>
            <a:r>
              <a:rPr lang="ru-RU" sz="1600" dirty="0" smtClean="0"/>
              <a:t>19 августа 2010 г. </a:t>
            </a:r>
            <a:r>
              <a:rPr lang="ru-RU" sz="1600" dirty="0"/>
              <a:t>N 104 </a:t>
            </a:r>
            <a:r>
              <a:rPr lang="ru-RU" sz="1600" dirty="0" smtClean="0"/>
              <a:t>«О </a:t>
            </a:r>
            <a:r>
              <a:rPr lang="ru-RU" sz="1600" dirty="0"/>
              <a:t>комиссиях по соблюдению требований к служебному поведению государственных гражданских служащих Хабаровского края и урегулированию конфликта </a:t>
            </a:r>
            <a:r>
              <a:rPr lang="ru-RU" sz="1600" dirty="0" smtClean="0"/>
              <a:t>интересов»).</a:t>
            </a:r>
          </a:p>
          <a:p>
            <a:pPr algn="just"/>
            <a:r>
              <a:rPr lang="ru-RU" sz="1600" dirty="0" smtClean="0"/>
              <a:t>	Уведомление </a:t>
            </a:r>
            <a:r>
              <a:rPr lang="ru-RU" sz="1600" dirty="0"/>
              <a:t>должно быть направлено до истечения срока, установленного для представления служащим сведений.</a:t>
            </a:r>
          </a:p>
          <a:p>
            <a:pPr algn="just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37" y="3102634"/>
            <a:ext cx="2867564" cy="316877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5056" y="2663462"/>
            <a:ext cx="951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b="1" dirty="0" smtClean="0">
                <a:solidFill>
                  <a:srgbClr val="FF8B8B"/>
                </a:solidFill>
              </a:rPr>
              <a:t>Обратите </a:t>
            </a:r>
            <a:r>
              <a:rPr lang="ru-RU" sz="1400" b="1" dirty="0">
                <a:solidFill>
                  <a:srgbClr val="FF8B8B"/>
                </a:solidFill>
              </a:rPr>
              <a:t>внимание</a:t>
            </a:r>
            <a:r>
              <a:rPr lang="ru-RU" sz="1400" b="1" dirty="0" smtClean="0">
                <a:solidFill>
                  <a:srgbClr val="FF8B8B"/>
                </a:solidFill>
              </a:rPr>
              <a:t>!</a:t>
            </a:r>
            <a:endParaRPr lang="ru-RU" sz="1400" b="1" dirty="0">
              <a:solidFill>
                <a:srgbClr val="FF8B8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662" y="3191543"/>
            <a:ext cx="89542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Если государственный служащий: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не </a:t>
            </a:r>
            <a:r>
              <a:rPr lang="ru-RU" sz="1400" dirty="0"/>
              <a:t>представил сведений о доходах, расходах, об имуществе и обязательствах имущественного характера: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с</a:t>
            </a:r>
            <a:r>
              <a:rPr lang="ru-RU" sz="1400" dirty="0" smtClean="0"/>
              <a:t>вои;</a:t>
            </a:r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членов </a:t>
            </a:r>
            <a:r>
              <a:rPr lang="ru-RU" sz="1400" dirty="0"/>
              <a:t>своей </a:t>
            </a:r>
            <a:r>
              <a:rPr lang="ru-RU" sz="1400" dirty="0" smtClean="0"/>
              <a:t>семьи.</a:t>
            </a:r>
            <a:endParaRPr lang="ru-RU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Представил: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н</a:t>
            </a:r>
            <a:r>
              <a:rPr lang="ru-RU" sz="1400" dirty="0" smtClean="0"/>
              <a:t>еполные и/или </a:t>
            </a:r>
            <a:r>
              <a:rPr lang="ru-RU" sz="1400" dirty="0"/>
              <a:t>недостоверные сведения о своих доходах, расходах, об имуществе и обязательствах имущественного характера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представил </a:t>
            </a:r>
            <a:r>
              <a:rPr lang="ru-RU" sz="1400" dirty="0"/>
              <a:t>заведомо неполные или недостоверные сведения о доходах, расходах, об имуществе и обязательствах имущественного характера членов своей </a:t>
            </a:r>
            <a:r>
              <a:rPr lang="ru-RU" sz="1400" dirty="0" smtClean="0"/>
              <a:t>семьи.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162" y="5673519"/>
            <a:ext cx="11941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8F8F"/>
                </a:solidFill>
              </a:rPr>
              <a:t>То имеет место </a:t>
            </a:r>
            <a:r>
              <a:rPr lang="ru-RU" sz="1400" b="1" dirty="0" smtClean="0">
                <a:solidFill>
                  <a:srgbClr val="FF8F8F"/>
                </a:solidFill>
              </a:rPr>
              <a:t>правонарушение освобождение </a:t>
            </a:r>
            <a:r>
              <a:rPr lang="ru-RU" sz="1400" b="1" dirty="0">
                <a:solidFill>
                  <a:srgbClr val="FF8F8F"/>
                </a:solidFill>
              </a:rPr>
              <a:t>государственного служащего от замещаемой должности, </a:t>
            </a:r>
            <a:endParaRPr lang="ru-RU" sz="1400" b="1" dirty="0" smtClean="0">
              <a:solidFill>
                <a:srgbClr val="FF8F8F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8F8F"/>
                </a:solidFill>
              </a:rPr>
              <a:t>увольнение </a:t>
            </a:r>
            <a:r>
              <a:rPr lang="ru-RU" sz="1400" b="1" dirty="0">
                <a:solidFill>
                  <a:srgbClr val="FF8F8F"/>
                </a:solidFill>
              </a:rPr>
              <a:t>его с государственной гражданской службы (ст. 59.2 ФЗ-79</a:t>
            </a:r>
            <a:r>
              <a:rPr lang="ru-RU" sz="1400" b="1" dirty="0" smtClean="0">
                <a:solidFill>
                  <a:srgbClr val="FF8F8F"/>
                </a:solidFill>
              </a:rPr>
              <a:t>).</a:t>
            </a:r>
            <a:endParaRPr lang="ru-RU" sz="1400" b="1" dirty="0">
              <a:solidFill>
                <a:srgbClr val="FF8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2" y="167656"/>
            <a:ext cx="5779698" cy="342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57" y="3753958"/>
            <a:ext cx="6849373" cy="296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" y="11077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17" y="1015375"/>
            <a:ext cx="4554746" cy="213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42164" y="2851118"/>
            <a:ext cx="4708937" cy="3847207"/>
          </a:xfrm>
          <a:prstGeom prst="rect">
            <a:avLst/>
          </a:prstGeom>
          <a:solidFill>
            <a:srgbClr val="A6A44E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Размещение информации на сайте </a:t>
            </a:r>
            <a:r>
              <a:rPr lang="en-US" sz="1100" b="1" dirty="0" smtClean="0"/>
              <a:t> </a:t>
            </a:r>
            <a:r>
              <a:rPr lang="ru-RU" sz="1100" b="1" dirty="0" smtClean="0"/>
              <a:t>органа исполнительной власти и подведомственных организаций организации </a:t>
            </a:r>
            <a:endParaRPr lang="ru-RU" sz="1100" b="1" dirty="0"/>
          </a:p>
          <a:p>
            <a:pPr algn="ctr"/>
            <a:r>
              <a:rPr lang="ru-RU" sz="1100" b="1" dirty="0"/>
              <a:t>о проделанной антикоррупционной работе должно осуществляться в соответствии с :</a:t>
            </a:r>
          </a:p>
          <a:p>
            <a:pPr algn="ctr"/>
            <a:r>
              <a:rPr lang="ru-RU" sz="1100" b="1" dirty="0" smtClean="0">
                <a:solidFill>
                  <a:srgbClr val="FF8B8B"/>
                </a:solidFill>
              </a:rPr>
              <a:t>ПРИКАЗОМ МИНИСТЕРСТВО </a:t>
            </a:r>
            <a:r>
              <a:rPr lang="ru-RU" sz="1100" b="1" dirty="0">
                <a:solidFill>
                  <a:srgbClr val="FF8B8B"/>
                </a:solidFill>
              </a:rPr>
              <a:t>ТРУДА </a:t>
            </a:r>
            <a:endParaRPr lang="ru-RU" sz="1100" b="1" dirty="0" smtClean="0">
              <a:solidFill>
                <a:srgbClr val="FF8B8B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FF8B8B"/>
                </a:solidFill>
              </a:rPr>
              <a:t> </a:t>
            </a:r>
            <a:r>
              <a:rPr lang="ru-RU" sz="1100" b="1" dirty="0">
                <a:solidFill>
                  <a:srgbClr val="FF8B8B"/>
                </a:solidFill>
              </a:rPr>
              <a:t>СОЦИАЛЬНОЙ ЗАЩИТЫ РОССИЙСКОЙ ФЕДЕРАЦИИ</a:t>
            </a:r>
          </a:p>
          <a:p>
            <a:r>
              <a:rPr lang="ru-RU" sz="1100" b="1" dirty="0"/>
              <a:t>	</a:t>
            </a:r>
            <a:r>
              <a:rPr lang="ru-RU" sz="1100" b="1" dirty="0">
                <a:solidFill>
                  <a:srgbClr val="FF8B8B"/>
                </a:solidFill>
              </a:rPr>
              <a:t> </a:t>
            </a:r>
            <a:r>
              <a:rPr lang="ru-RU" sz="1100" b="1" dirty="0" smtClean="0">
                <a:solidFill>
                  <a:srgbClr val="FF8B8B"/>
                </a:solidFill>
              </a:rPr>
              <a:t>           от </a:t>
            </a:r>
            <a:r>
              <a:rPr lang="ru-RU" sz="1100" b="1" dirty="0">
                <a:solidFill>
                  <a:srgbClr val="FF8B8B"/>
                </a:solidFill>
              </a:rPr>
              <a:t>7 октября 2013 г. N 530н</a:t>
            </a:r>
          </a:p>
          <a:p>
            <a:pPr algn="just"/>
            <a:r>
              <a:rPr lang="ru-RU" sz="1100" b="1" dirty="0"/>
              <a:t> </a:t>
            </a:r>
            <a:r>
              <a:rPr lang="ru-RU" sz="1100" b="1" dirty="0" smtClean="0"/>
              <a:t>«О ТРЕБОВАНИЯХ К </a:t>
            </a:r>
            <a:r>
              <a:rPr lang="ru-RU" sz="1100" b="1" dirty="0"/>
              <a:t>РАЗМЕЩЕНИЮ И НАПОЛНЕНИЮ ПОДРАЗДЕЛОВ, </a:t>
            </a:r>
            <a:r>
              <a:rPr lang="ru-RU" sz="1100" b="1" dirty="0" smtClean="0"/>
              <a:t>ПОСВЯЩЕННЫХ ВОПРОСАМ </a:t>
            </a:r>
            <a:r>
              <a:rPr lang="ru-RU" sz="1100" b="1" dirty="0"/>
              <a:t>ПРОТИВОДЕЙСТВИЯ КОРРУПЦИИ, ОФИЦИАЛЬНЫХ </a:t>
            </a:r>
            <a:r>
              <a:rPr lang="ru-RU" sz="1100" b="1" dirty="0" smtClean="0"/>
              <a:t>САЙТОВ ФЕДЕРАЛЬНЫХ </a:t>
            </a:r>
            <a:r>
              <a:rPr lang="ru-RU" sz="1100" b="1" dirty="0"/>
              <a:t>ГОСУДАРСТВЕННЫХ ОРГАНОВ, ЦЕНТРАЛЬНОГО </a:t>
            </a:r>
            <a:r>
              <a:rPr lang="ru-RU" sz="1100" b="1" dirty="0" smtClean="0"/>
              <a:t>БАНКА РОССИЙСКОЙ </a:t>
            </a:r>
            <a:r>
              <a:rPr lang="ru-RU" sz="1100" b="1" dirty="0"/>
              <a:t>ФЕДЕРАЦИИ, ПЕНСИОННОГО ФОНДА </a:t>
            </a:r>
            <a:r>
              <a:rPr lang="ru-RU" sz="1100" b="1" dirty="0" smtClean="0"/>
              <a:t>РОССИЙСКОЙ ФЕДЕРАЦИИ</a:t>
            </a:r>
            <a:r>
              <a:rPr lang="ru-RU" sz="1100" b="1" dirty="0"/>
              <a:t>, ФОНДА СОЦИАЛЬНОГО СТРАХОВАНИЯ </a:t>
            </a:r>
            <a:r>
              <a:rPr lang="ru-RU" sz="1100" b="1" dirty="0" smtClean="0"/>
              <a:t>РОССИЙСКОЙ ФЕДЕРАЦИИ</a:t>
            </a:r>
            <a:r>
              <a:rPr lang="ru-RU" sz="1100" b="1" dirty="0"/>
              <a:t>, ФЕДЕРАЛЬНОГО ФОНДА ОБЯЗАТЕЛЬНОГО </a:t>
            </a:r>
            <a:r>
              <a:rPr lang="ru-RU" sz="1100" b="1" dirty="0" smtClean="0"/>
              <a:t>МЕДИЦИНСКОГО СТРАХОВАНИЯ</a:t>
            </a:r>
            <a:r>
              <a:rPr lang="ru-RU" sz="1100" b="1" dirty="0"/>
              <a:t>, ГОСУДАРСТВЕННЫХ КОРПОРАЦИЙ (КОМПАНИЙ), </a:t>
            </a:r>
            <a:r>
              <a:rPr lang="ru-RU" sz="1100" b="1" dirty="0" smtClean="0"/>
              <a:t>ИНЫХ ОРГАНИЗАЦИЙ</a:t>
            </a:r>
            <a:r>
              <a:rPr lang="ru-RU" sz="1100" b="1" dirty="0"/>
              <a:t>, СОЗДАННЫХ НА ОСНОВАНИИ ФЕДЕРАЛЬНЫХ </a:t>
            </a:r>
            <a:r>
              <a:rPr lang="ru-RU" sz="1100" b="1" dirty="0" smtClean="0"/>
              <a:t>ЗАКОНОВ, И </a:t>
            </a:r>
            <a:r>
              <a:rPr lang="ru-RU" sz="1100" b="1" dirty="0"/>
              <a:t>ТРЕБОВАНИЯХ К ДОЛЖНОСТЯМ, ЗАМЕЩЕНИЕ КОТОРЫХ </a:t>
            </a:r>
            <a:r>
              <a:rPr lang="ru-RU" sz="1100" b="1" dirty="0" smtClean="0"/>
              <a:t>ВЛЕЧЕТ ЗА </a:t>
            </a:r>
            <a:r>
              <a:rPr lang="ru-RU" sz="1100" b="1" dirty="0"/>
              <a:t>СОБОЙ РАЗМЕЩЕНИЕ СВЕДЕНИЙ О ДОХОДАХ, </a:t>
            </a:r>
            <a:r>
              <a:rPr lang="ru-RU" sz="1100" b="1" dirty="0" smtClean="0"/>
              <a:t>РАСХОДАХ, ОБ </a:t>
            </a:r>
            <a:r>
              <a:rPr lang="ru-RU" sz="1100" b="1" dirty="0"/>
              <a:t>ИМУЩЕСТВЕ И ОБЯЗАТЕЛЬСТВАХ ИМУЩЕСТВ</a:t>
            </a:r>
            <a:r>
              <a:rPr lang="ru-RU" sz="1200" b="1" dirty="0"/>
              <a:t>ЕННОГО </a:t>
            </a:r>
            <a:r>
              <a:rPr lang="ru-RU" sz="1200" b="1" dirty="0" smtClean="0"/>
              <a:t>ХАРАКТЕРА»</a:t>
            </a:r>
            <a:endParaRPr lang="ru-RU" sz="1200" b="1" dirty="0"/>
          </a:p>
          <a:p>
            <a:pPr algn="just"/>
            <a:r>
              <a:rPr lang="ru-RU" sz="1200" dirty="0"/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0" y="3268631"/>
            <a:ext cx="6569430" cy="2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684" y="6282263"/>
            <a:ext cx="86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https://mintrud.gov.ru/ministry/programms/anticorruption/9/13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61380" y="122823"/>
            <a:ext cx="10489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 соответствии с Постановлением Правительства Российской Федерации от 19 июня 2012 г. № 610 № </a:t>
            </a:r>
            <a:r>
              <a:rPr lang="ru-RU" sz="1400" b="1" dirty="0" smtClean="0"/>
              <a:t>                         «Об </a:t>
            </a:r>
            <a:r>
              <a:rPr lang="ru-RU" sz="1400" b="1" dirty="0"/>
              <a:t>утверждении Положения о Министерстве труда и социальной защиты Российской </a:t>
            </a:r>
            <a:r>
              <a:rPr lang="ru-RU" sz="1400" b="1" dirty="0" smtClean="0"/>
              <a:t>Федерации»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2392" y="773314"/>
            <a:ext cx="5755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Министерство труда и социальной защиты Российской Федерации (Минтруд России) является федеральным органом исполнительной власти, осуществляющим функции </a:t>
            </a:r>
            <a:r>
              <a:rPr lang="ru-RU" sz="1400" b="1" dirty="0" smtClean="0"/>
              <a:t>по </a:t>
            </a:r>
            <a:r>
              <a:rPr lang="ru-RU" sz="1400" b="1" dirty="0"/>
              <a:t>разработке и организации внедрения и консультативно-методическому обеспечению мер, направленных на предупреждение коррупции в организациях, по контролю за выполнением этих мер, по методическому обеспечению </a:t>
            </a:r>
            <a:r>
              <a:rPr lang="ru-RU" sz="1400" b="1" dirty="0" smtClean="0"/>
              <a:t>мер.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179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5" y="11077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8524" y="1133960"/>
            <a:ext cx="8946638" cy="4616648"/>
          </a:xfrm>
          <a:prstGeom prst="rect">
            <a:avLst/>
          </a:prstGeom>
          <a:solidFill>
            <a:srgbClr val="A6A44E">
              <a:alpha val="52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Принять </a:t>
            </a:r>
            <a:r>
              <a:rPr lang="ru-RU" sz="1400" dirty="0"/>
              <a:t>меры по реализации Методических рекомендации по вопросам соблюдения ограничений, налагаемых на гражданина, замещавшего должность государственной </a:t>
            </a:r>
            <a:r>
              <a:rPr lang="ru-RU" sz="1400" dirty="0" smtClean="0"/>
              <a:t>гражданской </a:t>
            </a:r>
            <a:r>
              <a:rPr lang="ru-RU" sz="1400" dirty="0"/>
              <a:t>службы, при заключении им трудового или гражданско-правового договора с организацией, разработанных Министерством труда и социальной защиты Российской Федерации, и при отсутствии в течение 6 месяцев в органе сведений о дальнейшем трудоустройстве бывшего </a:t>
            </a:r>
            <a:r>
              <a:rPr lang="ru-RU" sz="1400" dirty="0" smtClean="0"/>
              <a:t>государственного гражданского </a:t>
            </a:r>
            <a:r>
              <a:rPr lang="ru-RU" sz="1400" dirty="0"/>
              <a:t>служащего, на которого распространяются ограничения, установленные ст. 12 Федерального закона от 25 декабря 2008 г. № 273-ФЗ "О противодействии коррупции" (далее – Федеральный закон № 273-ФЗ), направлять соответствующую информацию в органы </a:t>
            </a:r>
            <a:r>
              <a:rPr lang="ru-RU" sz="1400" dirty="0" smtClean="0"/>
              <a:t>прокуратуры (Прокуратуру Хабаровского края), </a:t>
            </a:r>
            <a:r>
              <a:rPr lang="ru-RU" sz="1400" dirty="0"/>
              <a:t>а также информировать управление Губернатора и Правительства края по противодействию </a:t>
            </a:r>
            <a:r>
              <a:rPr lang="ru-RU" sz="1400" dirty="0" smtClean="0"/>
              <a:t>коррупции (ежеквартально до пятого числа месяца следующего за отчетным).  </a:t>
            </a:r>
          </a:p>
          <a:p>
            <a:pPr algn="just"/>
            <a:r>
              <a:rPr lang="ru-RU" sz="1400" dirty="0"/>
              <a:t> 	</a:t>
            </a:r>
            <a:r>
              <a:rPr lang="ru-RU" sz="1400" b="1" dirty="0" smtClean="0">
                <a:solidFill>
                  <a:srgbClr val="FF8F8F"/>
                </a:solidFill>
              </a:rPr>
              <a:t>Сведения в прокуратуру направляются с указанием: ФИО, даты рождения, паспортных данных, должности.</a:t>
            </a:r>
          </a:p>
          <a:p>
            <a:pPr algn="just"/>
            <a:r>
              <a:rPr lang="ru-RU" sz="1400" dirty="0"/>
              <a:t>	</a:t>
            </a:r>
            <a:r>
              <a:rPr lang="ru-RU" sz="1400" dirty="0" smtClean="0"/>
              <a:t>Дополнительно </a:t>
            </a:r>
            <a:r>
              <a:rPr lang="ru-RU" sz="1400" dirty="0"/>
              <a:t>в целях обеспечения единой государственной политики в области противодействия коррупции в соответствии с ч. 2 ст. 7 Федерального закона № 273-ФЗ обеспечить взаимодействие в части организации порядка уведомления </a:t>
            </a:r>
            <a:r>
              <a:rPr lang="ru-RU" sz="1400" dirty="0" smtClean="0"/>
              <a:t>Прокуратуры Хабаровского края о </a:t>
            </a:r>
            <a:r>
              <a:rPr lang="ru-RU" sz="1400" dirty="0"/>
              <a:t>поступлении уведомлений работодателей о принятии на работу бывших </a:t>
            </a:r>
            <a:r>
              <a:rPr lang="ru-RU" sz="1400" dirty="0" smtClean="0"/>
              <a:t>государственных гражданских служащих </a:t>
            </a:r>
            <a:r>
              <a:rPr lang="ru-RU" sz="1400" dirty="0"/>
              <a:t>с несоблюдением установленного законодательством десятидневного срока, что является объективными данными, свидетельствующими о нарушении ограничений, установленных </a:t>
            </a:r>
            <a:r>
              <a:rPr lang="ru-RU" sz="1400" dirty="0" smtClean="0"/>
              <a:t> ст</a:t>
            </a:r>
            <a:r>
              <a:rPr lang="ru-RU" sz="1400" dirty="0"/>
              <a:t>. </a:t>
            </a:r>
            <a:r>
              <a:rPr lang="ru-RU" sz="1400" dirty="0" smtClean="0"/>
              <a:t>12                                 Федерального </a:t>
            </a:r>
            <a:r>
              <a:rPr lang="ru-RU" sz="1400" dirty="0"/>
              <a:t>закона № 273-ФЗ.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078">
            <a:off x="8487243" y="5426518"/>
            <a:ext cx="3613668" cy="1066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9636" y="289034"/>
            <a:ext cx="732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8B8B"/>
                </a:solidFill>
              </a:rPr>
              <a:t>В настоящее время необходимо: </a:t>
            </a:r>
            <a:endParaRPr lang="ru-RU" sz="3200" b="1" dirty="0">
              <a:solidFill>
                <a:srgbClr val="FF8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7874" y="345770"/>
            <a:ext cx="9632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 консультацией возможно обращаться по телефону: 8(4212) 32-98-47;</a:t>
            </a:r>
          </a:p>
          <a:p>
            <a:pPr algn="ctr"/>
            <a:r>
              <a:rPr lang="ru-RU" sz="2400" dirty="0" smtClean="0"/>
              <a:t>8 (4212) 40-22-37.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2" y="1603057"/>
            <a:ext cx="10717619" cy="39212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64566" y="4727275"/>
            <a:ext cx="4114800" cy="336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1572" y="625582"/>
            <a:ext cx="816580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Управление</a:t>
            </a:r>
            <a:endParaRPr lang="en-US" altLang="ru-RU" sz="2800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 </a:t>
            </a:r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Губернатора и Правительства </a:t>
            </a: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края</a:t>
            </a:r>
            <a:endParaRPr lang="en-US" altLang="ru-RU" sz="2800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по </a:t>
            </a:r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противодействию коррупции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3036" y="4808439"/>
            <a:ext cx="3845925" cy="466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chemeClr val="tx1">
                    <a:lumMod val="95000"/>
                  </a:schemeClr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3975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4769" y="306969"/>
            <a:ext cx="9481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sng" strike="noStrike" baseline="0" dirty="0" smtClean="0">
                <a:cs typeface="Times New Roman" panose="02020603050405020304" pitchFamily="18" charset="0"/>
              </a:rPr>
              <a:t>ТИПОЛОГИЯ КОРРУПЦИИ (ТИПЫ И ВИДЫ КОРРУПЦИИ):</a:t>
            </a:r>
            <a:endParaRPr lang="ru-RU" sz="2000" b="1" u="sng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8931" y="1017355"/>
            <a:ext cx="3653966" cy="2308324"/>
          </a:xfrm>
          <a:prstGeom prst="rect">
            <a:avLst/>
          </a:prstGeom>
          <a:solidFill>
            <a:srgbClr val="75AB7F">
              <a:alpha val="70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По </a:t>
            </a:r>
            <a:r>
              <a:rPr lang="ru-RU" b="1" dirty="0" err="1">
                <a:cs typeface="Times New Roman" panose="02020603050405020304" pitchFamily="18" charset="0"/>
              </a:rPr>
              <a:t>страновому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принципу 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Международная </a:t>
            </a:r>
            <a:r>
              <a:rPr lang="ru-RU" dirty="0">
                <a:cs typeface="Times New Roman" panose="02020603050405020304" pitchFamily="18" charset="0"/>
              </a:rPr>
              <a:t>коррупция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Коррупция </a:t>
            </a:r>
            <a:r>
              <a:rPr lang="ru-RU" dirty="0">
                <a:cs typeface="Times New Roman" panose="02020603050405020304" pitchFamily="18" charset="0"/>
              </a:rPr>
              <a:t>на национальном уровне: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центральная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региональная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местная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445" y="1017355"/>
            <a:ext cx="3257550" cy="1200329"/>
          </a:xfrm>
          <a:prstGeom prst="rect">
            <a:avLst/>
          </a:prstGeom>
          <a:solidFill>
            <a:srgbClr val="75AB7F">
              <a:alpha val="67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 распространенности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эпизодическая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распространенная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системная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коррупция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39543" y="1017355"/>
            <a:ext cx="3499007" cy="2396558"/>
          </a:xfrm>
          <a:prstGeom prst="rect">
            <a:avLst/>
          </a:prstGeom>
          <a:solidFill>
            <a:srgbClr val="75AB7F">
              <a:alpha val="74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 векторной направленности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Вертикальная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: </a:t>
            </a:r>
          </a:p>
          <a:p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Восходящая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и нисходящая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Горизонтальная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межведомственная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внутриведомственная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Многовекторная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(смешанная</a:t>
            </a:r>
            <a:r>
              <a:rPr lang="ru-RU" sz="1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749" y="3413913"/>
            <a:ext cx="4498959" cy="3170099"/>
          </a:xfrm>
          <a:prstGeom prst="rect">
            <a:avLst/>
          </a:prstGeom>
          <a:solidFill>
            <a:srgbClr val="75AB7F">
              <a:alpha val="71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 секторам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гос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/бюджетной сфере: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органах власти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бюджетных учреждениях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негосударственном секторе: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коммерческих организациях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некоммерческом секторе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Связанная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с преступным миром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445" y="2321612"/>
            <a:ext cx="3257550" cy="2031325"/>
          </a:xfrm>
          <a:prstGeom prst="rect">
            <a:avLst/>
          </a:prstGeom>
          <a:solidFill>
            <a:srgbClr val="75AB7F">
              <a:alpha val="68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По составу участников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Политическая </a:t>
            </a:r>
            <a:r>
              <a:rPr lang="ru-RU" dirty="0">
                <a:cs typeface="Times New Roman" panose="02020603050405020304" pitchFamily="18" charset="0"/>
              </a:rPr>
              <a:t>коррупция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Бытовая </a:t>
            </a:r>
            <a:r>
              <a:rPr lang="ru-RU" dirty="0">
                <a:cs typeface="Times New Roman" panose="02020603050405020304" pitchFamily="18" charset="0"/>
              </a:rPr>
              <a:t>коррупция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Коррупция </a:t>
            </a:r>
            <a:r>
              <a:rPr lang="ru-RU" dirty="0">
                <a:cs typeface="Times New Roman" panose="02020603050405020304" pitchFamily="18" charset="0"/>
              </a:rPr>
              <a:t>в органах власти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Деловая </a:t>
            </a:r>
            <a:r>
              <a:rPr lang="ru-RU" dirty="0">
                <a:cs typeface="Times New Roman" panose="02020603050405020304" pitchFamily="18" charset="0"/>
              </a:rPr>
              <a:t>коррупция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48969" y="3561510"/>
            <a:ext cx="3495540" cy="1754326"/>
          </a:xfrm>
          <a:prstGeom prst="rect">
            <a:avLst/>
          </a:prstGeom>
          <a:solidFill>
            <a:srgbClr val="75AB7F">
              <a:alpha val="78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cs typeface="Times New Roman" panose="02020603050405020304" pitchFamily="18" charset="0"/>
              </a:rPr>
              <a:t>конечным бенефициарам 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Обоюдовыгодная 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Коррупция </a:t>
            </a:r>
            <a:r>
              <a:rPr lang="ru-RU" dirty="0">
                <a:cs typeface="Times New Roman" panose="02020603050405020304" pitchFamily="18" charset="0"/>
              </a:rPr>
              <a:t>по заказу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Коррупция </a:t>
            </a:r>
            <a:r>
              <a:rPr lang="ru-RU" dirty="0">
                <a:cs typeface="Times New Roman" panose="02020603050405020304" pitchFamily="18" charset="0"/>
              </a:rPr>
              <a:t>в форме вымогательства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8445" y="4438673"/>
            <a:ext cx="3246550" cy="2308324"/>
          </a:xfrm>
          <a:prstGeom prst="rect">
            <a:avLst/>
          </a:prstGeom>
          <a:solidFill>
            <a:srgbClr val="75AB7F">
              <a:alpha val="68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 отношению элит и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граждан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белая» -«приемлемая»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черная» –«неприемлемая»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серая» -элиты и общество по-разному ее оценивают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8969" y="5383683"/>
            <a:ext cx="3476688" cy="1200329"/>
          </a:xfrm>
          <a:prstGeom prst="rect">
            <a:avLst/>
          </a:prstGeom>
          <a:solidFill>
            <a:srgbClr val="75AB7F">
              <a:alpha val="78000"/>
            </a:srgbClr>
          </a:solidFill>
          <a:ln w="34925" cap="sq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 статусу коррупционеров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низовая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верхушечная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1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3927" y="336881"/>
            <a:ext cx="9953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В соответствии со ст. 13 Федерального закона «О противодействии коррупции», за совершение коррупционных правонарушений виновные физические лица могут быть привлечены к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ответственности</a:t>
            </a:r>
            <a:r>
              <a:rPr lang="ru-RU" dirty="0" smtClean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5607"/>
              </p:ext>
            </p:extLst>
          </p:nvPr>
        </p:nvGraphicFramePr>
        <p:xfrm>
          <a:off x="494676" y="1469035"/>
          <a:ext cx="8192124" cy="483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837"/>
                <a:gridCol w="4796287"/>
              </a:tblGrid>
              <a:tr h="558173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ответственности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Физические лица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057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Уголовно-правовая 	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Font typeface="Wingdings" pitchFamily="2" charset="2"/>
                        <a:buNone/>
                      </a:pPr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163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Административная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057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Гражданско-правовая	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868977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Дисциплинарная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78" y="5531300"/>
            <a:ext cx="888520" cy="7073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0" y="2106616"/>
            <a:ext cx="983409" cy="9834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98" y="3235206"/>
            <a:ext cx="981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14" y="4343461"/>
            <a:ext cx="981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1" y="1940942"/>
            <a:ext cx="3650411" cy="405441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83633" y="389744"/>
            <a:ext cx="930889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Правовые основания ответственности за коррупционные правонарушения: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4480" y="1603946"/>
            <a:ext cx="10523094" cy="2419124"/>
          </a:xfrm>
          <a:prstGeom prst="rect">
            <a:avLst/>
          </a:prstGeom>
          <a:solidFill>
            <a:srgbClr val="92D050">
              <a:alpha val="57000"/>
            </a:srgbClr>
          </a:solidFill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n w="50800"/>
                <a:cs typeface="Times New Roman" pitchFamily="18" charset="0"/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ln w="50800"/>
                <a:cs typeface="Times New Roman" pitchFamily="18" charset="0"/>
              </a:rPr>
              <a:t>Федеральный закон от 25 декабря 2008г. № 273-ФЗ </a:t>
            </a:r>
            <a:br>
              <a:rPr lang="ru-RU" sz="2400" dirty="0" smtClean="0">
                <a:ln w="50800"/>
                <a:cs typeface="Times New Roman" pitchFamily="18" charset="0"/>
              </a:rPr>
            </a:br>
            <a:r>
              <a:rPr lang="ru-RU" sz="2400" dirty="0" smtClean="0">
                <a:ln w="50800"/>
                <a:cs typeface="Times New Roman" pitchFamily="18" charset="0"/>
              </a:rPr>
              <a:t>«О противодействии коррупции»;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Федеральный закон от 27 июля 2004 г. № 79-ФЗ « О государственной гражданской службе Российской Федерации»;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 Кодекс РФ об административных правонарушениях;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 Уголовный кодекс РФ;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 Гражданский кодекс РФ.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72" y="3950898"/>
            <a:ext cx="5727940" cy="2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4734" y="1663910"/>
            <a:ext cx="11362543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</a:rPr>
              <a:t>1</a:t>
            </a:r>
            <a:r>
              <a:rPr lang="ru-RU" sz="1400" dirty="0" smtClean="0">
                <a:ln w="50800"/>
              </a:rPr>
              <a:t>) ст. 201 УК РФ – злоупотребление полномочиями;</a:t>
            </a:r>
          </a:p>
          <a:p>
            <a:r>
              <a:rPr lang="ru-RU" sz="1400" dirty="0" smtClean="0">
                <a:ln w="50800"/>
              </a:rPr>
              <a:t>2) ст. 204 УК РФ – коммерческий подкуп;</a:t>
            </a:r>
          </a:p>
          <a:p>
            <a:r>
              <a:rPr lang="ru-RU" sz="1400" dirty="0" smtClean="0">
                <a:ln w="50800"/>
              </a:rPr>
              <a:t>3) ст. 285 УК РФ – злоупотребление должностными полномочиями;</a:t>
            </a:r>
          </a:p>
          <a:p>
            <a:r>
              <a:rPr lang="ru-RU" sz="1400" dirty="0" smtClean="0">
                <a:ln w="50800"/>
              </a:rPr>
              <a:t>4) ст. 290 УК РФ – дача взятки;</a:t>
            </a:r>
          </a:p>
          <a:p>
            <a:r>
              <a:rPr lang="ru-RU" sz="1400" dirty="0" smtClean="0">
                <a:ln w="50800"/>
              </a:rPr>
              <a:t>5). ст. 291 УК РФ – получение взятки; </a:t>
            </a:r>
          </a:p>
          <a:p>
            <a:r>
              <a:rPr lang="ru-RU" sz="1400" dirty="0" smtClean="0">
                <a:ln w="50800"/>
              </a:rPr>
              <a:t>6) ст. 291.1. Посредничество во взяточничестве;</a:t>
            </a:r>
          </a:p>
          <a:p>
            <a:r>
              <a:rPr lang="ru-RU" sz="1400" dirty="0" smtClean="0">
                <a:ln w="50800"/>
              </a:rPr>
              <a:t>7) ч.ч. 3, 4 ст. 159 УК РФ – мошенничество;</a:t>
            </a:r>
          </a:p>
          <a:p>
            <a:r>
              <a:rPr lang="ru-RU" sz="1400" dirty="0" smtClean="0">
                <a:ln w="50800"/>
              </a:rPr>
              <a:t>8) ч.ч. 3, 4 ст. 160 УК РФ – присвоение или растрата;</a:t>
            </a:r>
          </a:p>
          <a:p>
            <a:r>
              <a:rPr lang="ru-RU" sz="1400" dirty="0" smtClean="0">
                <a:ln w="50800"/>
              </a:rPr>
              <a:t>9) ст. 285 УК РФ – нецелевое расходование бюджетных средств;</a:t>
            </a:r>
          </a:p>
          <a:p>
            <a:r>
              <a:rPr lang="ru-RU" sz="1400" dirty="0" smtClean="0">
                <a:ln w="50800"/>
              </a:rPr>
              <a:t>10) ст. 289 УК РФ – незаконное участие в предпринимательской деятельности;</a:t>
            </a:r>
          </a:p>
          <a:p>
            <a:r>
              <a:rPr lang="ru-RU" sz="1400" dirty="0" smtClean="0">
                <a:ln w="50800"/>
              </a:rPr>
              <a:t>11) ст. 170 УК РФ – регистрация незаконных сделок с землей;</a:t>
            </a:r>
          </a:p>
          <a:p>
            <a:r>
              <a:rPr lang="ru-RU" sz="1400" dirty="0" smtClean="0">
                <a:ln w="50800"/>
              </a:rPr>
              <a:t>12) п. «б» ч. 3, ч. 4 ст. 188 УК РФ – контрабанда, совершенная с</a:t>
            </a:r>
          </a:p>
          <a:p>
            <a:r>
              <a:rPr lang="ru-RU" sz="1400" dirty="0" smtClean="0">
                <a:ln w="50800"/>
              </a:rPr>
              <a:t>использованием должностным лицом своего служебного положения;</a:t>
            </a:r>
            <a:endParaRPr lang="ru-RU" sz="1400" dirty="0">
              <a:ln w="5080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2941" y="419007"/>
            <a:ext cx="1113905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Коррупционные преступления:</a:t>
            </a:r>
            <a:endParaRPr lang="ru-RU" b="1" cap="none" spc="0" dirty="0">
              <a:ln w="50800"/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8958" y="760194"/>
            <a:ext cx="987851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</a:rPr>
              <a:t>Перечень </a:t>
            </a:r>
            <a:r>
              <a:rPr lang="ru-RU" b="1" i="1" dirty="0" smtClean="0">
                <a:ln w="50800"/>
              </a:rPr>
              <a:t>преступлений</a:t>
            </a:r>
            <a:r>
              <a:rPr lang="ru-RU" b="1" dirty="0" smtClean="0">
                <a:ln w="50800"/>
              </a:rPr>
              <a:t>  </a:t>
            </a:r>
            <a:r>
              <a:rPr lang="ru-RU" b="1" i="1" dirty="0" smtClean="0">
                <a:ln w="50800"/>
              </a:rPr>
              <a:t>коррупционной направленности  (№ 23)</a:t>
            </a:r>
            <a:r>
              <a:rPr lang="ru-RU" b="1" dirty="0" smtClean="0">
                <a:ln w="50800"/>
              </a:rPr>
              <a:t>, впервые утвержден Указанием Генеральной прокуратуры РФ и МВД России в апреле                 2010 г. и  постоянно обновляется.</a:t>
            </a:r>
            <a:endParaRPr lang="ru-RU" b="1" dirty="0">
              <a:ln w="5080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692" y="4706194"/>
            <a:ext cx="11722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Общие критерии отнесения противоправных деяний к преступлениям коррупционной направленности: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4832" y="5247515"/>
            <a:ext cx="11647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 smtClean="0"/>
              <a:t>  </a:t>
            </a:r>
            <a:r>
              <a:rPr lang="ru-RU" sz="1400" dirty="0" smtClean="0"/>
              <a:t>наличие надлежащих субъектов уголовно наказуемого деяния (примечания к ст. 285, 201 УК РФ);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 связь деяния со служебным положением субъекта, отступлением от его прямых прав и обязанностей;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 обязательное наличие у субъекта корыстного мотива (деяние должно быть связано с получением имущественных прав и выгод для себя или для третьих лиц);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совершение преступления только с прямым умыслом.</a:t>
            </a:r>
          </a:p>
        </p:txBody>
      </p:sp>
    </p:spTree>
    <p:extLst>
      <p:ext uri="{BB962C8B-B14F-4D97-AF65-F5344CB8AC3E}">
        <p14:creationId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2702" y="41337"/>
            <a:ext cx="9325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Ответственность за коррупционные </a:t>
            </a:r>
            <a:r>
              <a:rPr lang="ru-RU" b="1" dirty="0" smtClean="0"/>
              <a:t>административные</a:t>
            </a:r>
            <a:r>
              <a:rPr lang="en-US" b="1" dirty="0" smtClean="0"/>
              <a:t> </a:t>
            </a:r>
            <a:r>
              <a:rPr lang="ru-RU" b="1" dirty="0" smtClean="0"/>
              <a:t>правонарушения предусмотрена в</a:t>
            </a:r>
            <a:r>
              <a:rPr lang="en-US" b="1" dirty="0" smtClean="0"/>
              <a:t> </a:t>
            </a:r>
            <a:r>
              <a:rPr lang="ru-RU" b="1" dirty="0" smtClean="0"/>
              <a:t>Кодексе </a:t>
            </a:r>
            <a:r>
              <a:rPr lang="ru-RU" b="1" dirty="0"/>
              <a:t>Российской Федерации об административных</a:t>
            </a:r>
          </a:p>
          <a:p>
            <a:pPr algn="ctr"/>
            <a:r>
              <a:rPr lang="ru-RU" b="1" dirty="0" smtClean="0"/>
              <a:t>Правонарушениях: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4331" y="964667"/>
            <a:ext cx="1044189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часть 1 статьи  2.1. КоАП РФ:</a:t>
            </a:r>
          </a:p>
          <a:p>
            <a:pPr algn="just"/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Административным правонарушением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признается противоправное, виновное действие (бездействие) физического или юридического лица, за которое настоящим Кодексом об или законами субъектов Российской Федерации об административных правонарушениях установлена административная ответственность.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35" y="2644801"/>
            <a:ext cx="11984966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статья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4.5. КоАП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РФ: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авность </a:t>
            </a:r>
            <a:r>
              <a:rPr lang="ru-RU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привлечения к </a:t>
            </a:r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административной ответственности:</a:t>
            </a:r>
          </a:p>
          <a:p>
            <a:pPr algn="just">
              <a:lnSpc>
                <a:spcPts val="2160"/>
              </a:lnSpc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Постановление по делу об административном правонарушении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может быть вынесено по истечении двух месяцев (по делу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 административном правонарушении, рассматриваемому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судьей, - по истечении трех месяцев) со дня совершения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административного правонарушения, за нарушение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законодательства Российской Федерации ….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F8F8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противодействии коррупции - по истечении шести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F8F8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 со дня совершения административного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F8F8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правонарушения.</a:t>
            </a:r>
          </a:p>
          <a:p>
            <a:pPr algn="just">
              <a:lnSpc>
                <a:spcPts val="2160"/>
              </a:lnSpc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 длящемся административном правонарушении сроки,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предусмотренные частью 1 настоящей статьи, начинают</a:t>
            </a:r>
          </a:p>
          <a:p>
            <a:pPr algn="just">
              <a:lnSpc>
                <a:spcPts val="2160"/>
              </a:lnSpc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Исчисляться со дня обнаружения административного правонарушения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56" y="3737854"/>
            <a:ext cx="2438400" cy="2499044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1543987" y="0"/>
            <a:ext cx="1025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Кодекс РФ об административных правонарушениях предусматривает ответственность за нарушения норм, установленных в целях предупреждения коррупции:</a:t>
            </a:r>
            <a:endParaRPr lang="ru-RU" dirty="0"/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1229194" y="3852472"/>
            <a:ext cx="10777927" cy="4196675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5.45 (Использование преимуществ должностного или служебного положения в период избирательной кампании, кампании референдума);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ч. 1, 4 ст. 14.35 (Нарушение законодательства о государственном кадастровом учете недвижимого имущества и кадастровой деятельности);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14.9 (Ограничение конкуренции органами власти, органами местного самоуправления);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15.14 (Нецелевое использование бюджетных средств и средств государственных внебюджетных фондов);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15.21 (Использование служебной информации на рынке ценных бумаг);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19.28 (Незаконное вознаграждение от имени юридического лица);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19.29 (Незаконное привлечение к трудовой деятельности государственного служащего (бывшего государственного служащего)).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1234190" y="824459"/>
            <a:ext cx="10957810" cy="3231266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5.16 (Подкуп избирателей, участников референдума либо осуществление в период избирательной кампании, кампании референдума благотворительной деятельности с нарушением законодательства о выборах и референдумах);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5.18 (Незаконное использование денежных средств при финансировании избирательной кампании кандидата, избирательного объединения, деятельности инициативной группы по проведению референдума, иной группы участников референдума);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5.19 (Использование незаконной материальной поддержки при финансировании избирательной кампании, кампании референдума);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5.20 (Незаконное финансирование избирательной кампании, кампании референдума, оказание запрещенной законом материальной поддержки, связанные с проведением выборов, референдума выполнение работ, оказание услуг, реализация товаров бесплатно или по необоснованно заниженным (завышенным) расценкам);</a:t>
            </a:r>
          </a:p>
        </p:txBody>
      </p:sp>
    </p:spTree>
    <p:extLst>
      <p:ext uri="{BB962C8B-B14F-4D97-AF65-F5344CB8AC3E}">
        <p14:creationId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4885</TotalTime>
  <Words>5455</Words>
  <Application>Microsoft Office PowerPoint</Application>
  <PresentationFormat>Широкоэкранный</PresentationFormat>
  <Paragraphs>479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Century Gothic</vt:lpstr>
      <vt:lpstr>Lucida Sans Unicode</vt:lpstr>
      <vt:lpstr>Mangal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Хабаровского 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МЕР АНТИКОРРУПЦИОННОЙ ПОЛИТИКИ ПРЕДПРИЯТИЯМИ И ОРГАНИЗАЦИЯМИ НЕГОСУДАРСТВЕННОГО СЕКОРА, ИНДИВИДУАЛЬНЫМИ ПРЕДПРИНИМАТЕЛЯМИ»</dc:title>
  <dc:creator>Самков Андрей Анатольевич</dc:creator>
  <cp:lastModifiedBy>Кувыкин Дмитрий Константинович</cp:lastModifiedBy>
  <cp:revision>256</cp:revision>
  <dcterms:created xsi:type="dcterms:W3CDTF">2020-09-09T23:54:05Z</dcterms:created>
  <dcterms:modified xsi:type="dcterms:W3CDTF">2021-07-09T05:47:13Z</dcterms:modified>
</cp:coreProperties>
</file>